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1"/>
  </p:sldMasterIdLst>
  <p:notesMasterIdLst>
    <p:notesMasterId r:id="rId25"/>
  </p:notesMasterIdLst>
  <p:handoutMasterIdLst>
    <p:handoutMasterId r:id="rId26"/>
  </p:handoutMasterIdLst>
  <p:sldIdLst>
    <p:sldId id="271" r:id="rId2"/>
    <p:sldId id="314" r:id="rId3"/>
    <p:sldId id="305" r:id="rId4"/>
    <p:sldId id="297" r:id="rId5"/>
    <p:sldId id="307" r:id="rId6"/>
    <p:sldId id="308" r:id="rId7"/>
    <p:sldId id="298" r:id="rId8"/>
    <p:sldId id="283" r:id="rId9"/>
    <p:sldId id="284" r:id="rId10"/>
    <p:sldId id="306" r:id="rId11"/>
    <p:sldId id="310" r:id="rId12"/>
    <p:sldId id="281" r:id="rId13"/>
    <p:sldId id="290" r:id="rId14"/>
    <p:sldId id="313" r:id="rId15"/>
    <p:sldId id="262" r:id="rId16"/>
    <p:sldId id="280" r:id="rId17"/>
    <p:sldId id="300" r:id="rId18"/>
    <p:sldId id="311" r:id="rId19"/>
    <p:sldId id="312" r:id="rId20"/>
    <p:sldId id="293" r:id="rId21"/>
    <p:sldId id="303" r:id="rId22"/>
    <p:sldId id="309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AFF"/>
    <a:srgbClr val="1E1D64"/>
    <a:srgbClr val="2E2C70"/>
    <a:srgbClr val="5D4FB5"/>
    <a:srgbClr val="687887"/>
    <a:srgbClr val="E80000"/>
    <a:srgbClr val="C00000"/>
    <a:srgbClr val="FFB400"/>
    <a:srgbClr val="2E2CFF"/>
    <a:srgbClr val="F48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790A85-0F5E-4750-ACBC-8548ED95AC62}" v="7" dt="2022-05-17T06:56:14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42012" autoAdjust="0"/>
  </p:normalViewPr>
  <p:slideViewPr>
    <p:cSldViewPr snapToGrid="0" snapToObjects="1">
      <p:cViewPr varScale="1">
        <p:scale>
          <a:sx n="31" d="100"/>
          <a:sy n="31" d="100"/>
        </p:scale>
        <p:origin x="1938" y="54"/>
      </p:cViewPr>
      <p:guideLst>
        <p:guide orient="horz" pos="2160"/>
        <p:guide pos="4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2246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onne Taylor" userId="414332f8-dbe4-44a3-b297-ffe2b120739d" providerId="ADAL" clId="{A9790A85-0F5E-4750-ACBC-8548ED95AC62}"/>
    <pc:docChg chg="custSel delSld modSld">
      <pc:chgData name="Yvonne Taylor" userId="414332f8-dbe4-44a3-b297-ffe2b120739d" providerId="ADAL" clId="{A9790A85-0F5E-4750-ACBC-8548ED95AC62}" dt="2022-05-17T07:51:23.841" v="912" actId="6549"/>
      <pc:docMkLst>
        <pc:docMk/>
      </pc:docMkLst>
      <pc:sldChg chg="modNotesTx">
        <pc:chgData name="Yvonne Taylor" userId="414332f8-dbe4-44a3-b297-ffe2b120739d" providerId="ADAL" clId="{A9790A85-0F5E-4750-ACBC-8548ED95AC62}" dt="2022-05-12T13:15:03.600" v="10" actId="6549"/>
        <pc:sldMkLst>
          <pc:docMk/>
          <pc:sldMk cId="3860720104" sldId="262"/>
        </pc:sldMkLst>
      </pc:sldChg>
      <pc:sldChg chg="modNotesTx">
        <pc:chgData name="Yvonne Taylor" userId="414332f8-dbe4-44a3-b297-ffe2b120739d" providerId="ADAL" clId="{A9790A85-0F5E-4750-ACBC-8548ED95AC62}" dt="2022-05-16T06:08:26.027" v="902" actId="20577"/>
        <pc:sldMkLst>
          <pc:docMk/>
          <pc:sldMk cId="2182200119" sldId="271"/>
        </pc:sldMkLst>
      </pc:sldChg>
      <pc:sldChg chg="modNotesTx">
        <pc:chgData name="Yvonne Taylor" userId="414332f8-dbe4-44a3-b297-ffe2b120739d" providerId="ADAL" clId="{A9790A85-0F5E-4750-ACBC-8548ED95AC62}" dt="2022-05-12T13:15:09.398" v="11" actId="6549"/>
        <pc:sldMkLst>
          <pc:docMk/>
          <pc:sldMk cId="1226437397" sldId="280"/>
        </pc:sldMkLst>
      </pc:sldChg>
      <pc:sldChg chg="modNotesTx">
        <pc:chgData name="Yvonne Taylor" userId="414332f8-dbe4-44a3-b297-ffe2b120739d" providerId="ADAL" clId="{A9790A85-0F5E-4750-ACBC-8548ED95AC62}" dt="2022-05-12T13:14:27.406" v="6" actId="6549"/>
        <pc:sldMkLst>
          <pc:docMk/>
          <pc:sldMk cId="1831111941" sldId="283"/>
        </pc:sldMkLst>
      </pc:sldChg>
      <pc:sldChg chg="modNotesTx">
        <pc:chgData name="Yvonne Taylor" userId="414332f8-dbe4-44a3-b297-ffe2b120739d" providerId="ADAL" clId="{A9790A85-0F5E-4750-ACBC-8548ED95AC62}" dt="2022-05-12T13:14:33.878" v="7" actId="6549"/>
        <pc:sldMkLst>
          <pc:docMk/>
          <pc:sldMk cId="769455594" sldId="284"/>
        </pc:sldMkLst>
      </pc:sldChg>
      <pc:sldChg chg="modNotesTx">
        <pc:chgData name="Yvonne Taylor" userId="414332f8-dbe4-44a3-b297-ffe2b120739d" providerId="ADAL" clId="{A9790A85-0F5E-4750-ACBC-8548ED95AC62}" dt="2022-05-12T13:14:58.095" v="9" actId="6549"/>
        <pc:sldMkLst>
          <pc:docMk/>
          <pc:sldMk cId="4172604288" sldId="290"/>
        </pc:sldMkLst>
      </pc:sldChg>
      <pc:sldChg chg="modNotesTx">
        <pc:chgData name="Yvonne Taylor" userId="414332f8-dbe4-44a3-b297-ffe2b120739d" providerId="ADAL" clId="{A9790A85-0F5E-4750-ACBC-8548ED95AC62}" dt="2022-05-12T13:15:26.685" v="15" actId="6549"/>
        <pc:sldMkLst>
          <pc:docMk/>
          <pc:sldMk cId="2757916054" sldId="293"/>
        </pc:sldMkLst>
      </pc:sldChg>
      <pc:sldChg chg="del">
        <pc:chgData name="Yvonne Taylor" userId="414332f8-dbe4-44a3-b297-ffe2b120739d" providerId="ADAL" clId="{A9790A85-0F5E-4750-ACBC-8548ED95AC62}" dt="2022-05-17T06:56:30.691" v="907" actId="47"/>
        <pc:sldMkLst>
          <pc:docMk/>
          <pc:sldMk cId="3816954906" sldId="294"/>
        </pc:sldMkLst>
      </pc:sldChg>
      <pc:sldChg chg="modNotesTx">
        <pc:chgData name="Yvonne Taylor" userId="414332f8-dbe4-44a3-b297-ffe2b120739d" providerId="ADAL" clId="{A9790A85-0F5E-4750-ACBC-8548ED95AC62}" dt="2022-05-12T13:14:04.855" v="2" actId="6549"/>
        <pc:sldMkLst>
          <pc:docMk/>
          <pc:sldMk cId="2940942171" sldId="297"/>
        </pc:sldMkLst>
      </pc:sldChg>
      <pc:sldChg chg="modNotesTx">
        <pc:chgData name="Yvonne Taylor" userId="414332f8-dbe4-44a3-b297-ffe2b120739d" providerId="ADAL" clId="{A9790A85-0F5E-4750-ACBC-8548ED95AC62}" dt="2022-05-12T13:14:22.864" v="5" actId="6549"/>
        <pc:sldMkLst>
          <pc:docMk/>
          <pc:sldMk cId="284443361" sldId="298"/>
        </pc:sldMkLst>
      </pc:sldChg>
      <pc:sldChg chg="modNotesTx">
        <pc:chgData name="Yvonne Taylor" userId="414332f8-dbe4-44a3-b297-ffe2b120739d" providerId="ADAL" clId="{A9790A85-0F5E-4750-ACBC-8548ED95AC62}" dt="2022-05-12T13:15:14.530" v="12" actId="6549"/>
        <pc:sldMkLst>
          <pc:docMk/>
          <pc:sldMk cId="1790062207" sldId="300"/>
        </pc:sldMkLst>
      </pc:sldChg>
      <pc:sldChg chg="modNotesTx">
        <pc:chgData name="Yvonne Taylor" userId="414332f8-dbe4-44a3-b297-ffe2b120739d" providerId="ADAL" clId="{A9790A85-0F5E-4750-ACBC-8548ED95AC62}" dt="2022-05-12T13:15:34.505" v="16" actId="6549"/>
        <pc:sldMkLst>
          <pc:docMk/>
          <pc:sldMk cId="3862559414" sldId="303"/>
        </pc:sldMkLst>
      </pc:sldChg>
      <pc:sldChg chg="modNotesTx">
        <pc:chgData name="Yvonne Taylor" userId="414332f8-dbe4-44a3-b297-ffe2b120739d" providerId="ADAL" clId="{A9790A85-0F5E-4750-ACBC-8548ED95AC62}" dt="2022-05-12T13:13:57.457" v="1" actId="6549"/>
        <pc:sldMkLst>
          <pc:docMk/>
          <pc:sldMk cId="3140807671" sldId="305"/>
        </pc:sldMkLst>
      </pc:sldChg>
      <pc:sldChg chg="modNotesTx">
        <pc:chgData name="Yvonne Taylor" userId="414332f8-dbe4-44a3-b297-ffe2b120739d" providerId="ADAL" clId="{A9790A85-0F5E-4750-ACBC-8548ED95AC62}" dt="2022-05-12T13:14:44.245" v="8" actId="6549"/>
        <pc:sldMkLst>
          <pc:docMk/>
          <pc:sldMk cId="1505012514" sldId="306"/>
        </pc:sldMkLst>
      </pc:sldChg>
      <pc:sldChg chg="modNotesTx">
        <pc:chgData name="Yvonne Taylor" userId="414332f8-dbe4-44a3-b297-ffe2b120739d" providerId="ADAL" clId="{A9790A85-0F5E-4750-ACBC-8548ED95AC62}" dt="2022-05-12T13:14:12.406" v="3" actId="6549"/>
        <pc:sldMkLst>
          <pc:docMk/>
          <pc:sldMk cId="2527463133" sldId="307"/>
        </pc:sldMkLst>
      </pc:sldChg>
      <pc:sldChg chg="modNotesTx">
        <pc:chgData name="Yvonne Taylor" userId="414332f8-dbe4-44a3-b297-ffe2b120739d" providerId="ADAL" clId="{A9790A85-0F5E-4750-ACBC-8548ED95AC62}" dt="2022-05-12T13:14:18.200" v="4" actId="6549"/>
        <pc:sldMkLst>
          <pc:docMk/>
          <pc:sldMk cId="2003406900" sldId="308"/>
        </pc:sldMkLst>
      </pc:sldChg>
      <pc:sldChg chg="modNotesTx">
        <pc:chgData name="Yvonne Taylor" userId="414332f8-dbe4-44a3-b297-ffe2b120739d" providerId="ADAL" clId="{A9790A85-0F5E-4750-ACBC-8548ED95AC62}" dt="2022-05-12T13:15:38.226" v="17" actId="6549"/>
        <pc:sldMkLst>
          <pc:docMk/>
          <pc:sldMk cId="3722531029" sldId="309"/>
        </pc:sldMkLst>
      </pc:sldChg>
      <pc:sldChg chg="modNotesTx">
        <pc:chgData name="Yvonne Taylor" userId="414332f8-dbe4-44a3-b297-ffe2b120739d" providerId="ADAL" clId="{A9790A85-0F5E-4750-ACBC-8548ED95AC62}" dt="2022-05-12T13:15:19.272" v="13" actId="6549"/>
        <pc:sldMkLst>
          <pc:docMk/>
          <pc:sldMk cId="2299833775" sldId="311"/>
        </pc:sldMkLst>
      </pc:sldChg>
      <pc:sldChg chg="modNotesTx">
        <pc:chgData name="Yvonne Taylor" userId="414332f8-dbe4-44a3-b297-ffe2b120739d" providerId="ADAL" clId="{A9790A85-0F5E-4750-ACBC-8548ED95AC62}" dt="2022-05-12T13:15:22.668" v="14" actId="6549"/>
        <pc:sldMkLst>
          <pc:docMk/>
          <pc:sldMk cId="1885287265" sldId="312"/>
        </pc:sldMkLst>
      </pc:sldChg>
      <pc:sldChg chg="addSp modSp mod modAnim modNotesTx">
        <pc:chgData name="Yvonne Taylor" userId="414332f8-dbe4-44a3-b297-ffe2b120739d" providerId="ADAL" clId="{A9790A85-0F5E-4750-ACBC-8548ED95AC62}" dt="2022-05-17T07:51:23.841" v="912" actId="6549"/>
        <pc:sldMkLst>
          <pc:docMk/>
          <pc:sldMk cId="2415297106" sldId="314"/>
        </pc:sldMkLst>
        <pc:picChg chg="add mod">
          <ac:chgData name="Yvonne Taylor" userId="414332f8-dbe4-44a3-b297-ffe2b120739d" providerId="ADAL" clId="{A9790A85-0F5E-4750-ACBC-8548ED95AC62}" dt="2022-05-17T07:50:52.399" v="911" actId="1076"/>
          <ac:picMkLst>
            <pc:docMk/>
            <pc:sldMk cId="2415297106" sldId="314"/>
            <ac:picMk id="3" creationId="{89E27F4F-7C7E-44CD-9A14-3E599FD7D8F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2383D-0A65-1847-8DAE-CD9824C7262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8689B-19A6-604E-84A7-F68E71B0F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80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02F4E-273A-48F4-87F1-E6BBEBEFC560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2725B-C038-4F83-8C2C-492FDD92E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338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682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47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478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080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419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084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71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105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478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47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23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035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285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83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84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44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827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635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95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1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2725B-C038-4F83-8C2C-492FDD92E55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3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blue sub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geofPolicing_WhiteType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137596" cy="1590632"/>
          </a:xfrm>
          <a:prstGeom prst="rect">
            <a:avLst/>
          </a:prstGeom>
        </p:spPr>
      </p:pic>
      <p:pic>
        <p:nvPicPr>
          <p:cNvPr id="6" name="Picture 5" descr="Untitled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67" y="1776272"/>
            <a:ext cx="4997033" cy="5081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200" y="1609200"/>
            <a:ext cx="6888453" cy="64258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59200" y="2304000"/>
            <a:ext cx="6888453" cy="946366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00AA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800" y="6357600"/>
            <a:ext cx="216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97" y="237646"/>
            <a:ext cx="3496224" cy="11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6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 descr="CollegeofPolicing_Master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29388" cy="1282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20" y="481375"/>
            <a:ext cx="1141569" cy="289652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38800" y="6357600"/>
            <a:ext cx="216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55" y="192895"/>
            <a:ext cx="2698273" cy="8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86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200" y="1609200"/>
            <a:ext cx="6888453" cy="64258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7" descr="Untitled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67" y="1776272"/>
            <a:ext cx="4997033" cy="5081728"/>
          </a:xfrm>
          <a:prstGeom prst="rect">
            <a:avLst/>
          </a:prstGeom>
        </p:spPr>
      </p:pic>
      <p:pic>
        <p:nvPicPr>
          <p:cNvPr id="10" name="Picture 9" descr="CollegeofPolicing_Master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66"/>
            <a:ext cx="3158241" cy="1601099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8800" y="6357600"/>
            <a:ext cx="216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41" y="203202"/>
            <a:ext cx="3692652" cy="11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9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white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200" y="1609200"/>
            <a:ext cx="6888453" cy="64258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7" descr="Untitled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67" y="1776272"/>
            <a:ext cx="4997033" cy="508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739" y="612000"/>
            <a:ext cx="1422453" cy="360921"/>
          </a:xfrm>
          <a:prstGeom prst="rect">
            <a:avLst/>
          </a:prstGeom>
        </p:spPr>
      </p:pic>
      <p:pic>
        <p:nvPicPr>
          <p:cNvPr id="10" name="Picture 9" descr="CollegeofPolicing_MasterLogo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66"/>
            <a:ext cx="3158241" cy="1601099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159200" y="2304000"/>
            <a:ext cx="6888453" cy="743201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00AA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38800" y="6357600"/>
            <a:ext cx="216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41" y="203202"/>
            <a:ext cx="3692652" cy="11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7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photograph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 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0"/>
          <a:stretch/>
        </p:blipFill>
        <p:spPr>
          <a:xfrm>
            <a:off x="1" y="2382769"/>
            <a:ext cx="7818968" cy="4475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200" y="1609200"/>
            <a:ext cx="9141105" cy="64258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739" y="612000"/>
            <a:ext cx="1422453" cy="360921"/>
          </a:xfrm>
          <a:prstGeom prst="rect">
            <a:avLst/>
          </a:prstGeom>
        </p:spPr>
      </p:pic>
      <p:pic>
        <p:nvPicPr>
          <p:cNvPr id="10" name="Picture 9" descr="CollegeofPolicing_MasterLogo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66"/>
            <a:ext cx="3158241" cy="1601099"/>
          </a:xfrm>
          <a:prstGeom prst="rect">
            <a:avLst/>
          </a:prstGeom>
        </p:spPr>
      </p:pic>
      <p:pic>
        <p:nvPicPr>
          <p:cNvPr id="13" name="Picture 12" descr="Pic 2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4"/>
          <a:stretch/>
        </p:blipFill>
        <p:spPr>
          <a:xfrm>
            <a:off x="8115905" y="1554348"/>
            <a:ext cx="4076095" cy="5303653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159200" y="2304000"/>
            <a:ext cx="9141105" cy="529208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00AA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38800" y="6357600"/>
            <a:ext cx="216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41" y="203202"/>
            <a:ext cx="3692652" cy="11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93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photography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5827">
            <a:off x="2822283" y="-2436851"/>
            <a:ext cx="7286262" cy="12983467"/>
          </a:xfrm>
          <a:prstGeom prst="rect">
            <a:avLst/>
          </a:prstGeom>
        </p:spPr>
      </p:pic>
      <p:pic>
        <p:nvPicPr>
          <p:cNvPr id="10" name="Picture 9" descr="CollegeofPolicing_Master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66"/>
            <a:ext cx="3158241" cy="1601099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159200" y="1609200"/>
            <a:ext cx="9141105" cy="64258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838800" y="6357599"/>
            <a:ext cx="216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1159200" y="2304000"/>
            <a:ext cx="9141105" cy="529208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00AA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41" y="203202"/>
            <a:ext cx="3692652" cy="11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84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800" y="1134000"/>
            <a:ext cx="10440000" cy="655119"/>
          </a:xfrm>
        </p:spPr>
        <p:txBody>
          <a:bodyPr anchor="ctr" anchorCtr="0">
            <a:normAutofit/>
          </a:bodyPr>
          <a:lstStyle>
            <a:lvl1pPr algn="l">
              <a:defRPr sz="2800">
                <a:solidFill>
                  <a:srgbClr val="2E2C7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799" y="1800000"/>
            <a:ext cx="10440000" cy="499996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 descr="CollegeofPolicing_Master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29388" cy="12822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838200" y="2306822"/>
            <a:ext cx="10440000" cy="38445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8800" y="6357600"/>
            <a:ext cx="216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55" y="192895"/>
            <a:ext cx="2698273" cy="8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9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 descr="CollegeofPolicing_Master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29388" cy="1282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20" y="481375"/>
            <a:ext cx="1141569" cy="28965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8800" y="6357600"/>
            <a:ext cx="216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55" y="192895"/>
            <a:ext cx="2698273" cy="8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5040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200" y="1800000"/>
            <a:ext cx="5040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CollegeofPolicing_Master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29388" cy="1282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20" y="481375"/>
            <a:ext cx="1141569" cy="289652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8800" y="6357600"/>
            <a:ext cx="216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55" y="192895"/>
            <a:ext cx="2698273" cy="8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2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00000"/>
            <a:ext cx="713947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 descr="CollegeofPolicing_Master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29388" cy="1282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20" y="481375"/>
            <a:ext cx="1141569" cy="289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94" y="1554348"/>
            <a:ext cx="4039080" cy="5303653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57600"/>
            <a:ext cx="494695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FD820-6B44-4362-B696-082C5B03379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800" y="6357600"/>
            <a:ext cx="216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of Policing Limited 2020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55" y="192895"/>
            <a:ext cx="2698273" cy="8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00000"/>
            <a:ext cx="1044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34000"/>
            <a:ext cx="10440000" cy="642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66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2" r:id="rId5"/>
    <p:sldLayoutId id="2147483707" r:id="rId6"/>
    <p:sldLayoutId id="2147483708" r:id="rId7"/>
    <p:sldLayoutId id="2147483710" r:id="rId8"/>
    <p:sldLayoutId id="2147483725" r:id="rId9"/>
    <p:sldLayoutId id="2147483712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2E2C7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84400" algn="l" defTabSz="914400" rtl="0" eaLnBrk="1" latinLnBrk="0" hangingPunct="1">
        <a:lnSpc>
          <a:spcPct val="110000"/>
        </a:lnSpc>
        <a:spcBef>
          <a:spcPts val="800"/>
        </a:spcBef>
        <a:buClr>
          <a:srgbClr val="00AAFF"/>
        </a:buClr>
        <a:buFont typeface="Wingdings" panose="05000000000000000000" pitchFamily="2" charset="2"/>
        <a:buChar char="§"/>
        <a:defRPr sz="2000" kern="1200">
          <a:solidFill>
            <a:srgbClr val="2E2C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84400" algn="l" defTabSz="914400" rtl="0" eaLnBrk="1" latinLnBrk="0" hangingPunct="1">
        <a:lnSpc>
          <a:spcPct val="110000"/>
        </a:lnSpc>
        <a:spcBef>
          <a:spcPts val="800"/>
        </a:spcBef>
        <a:buClr>
          <a:srgbClr val="00AAFF"/>
        </a:buClr>
        <a:buFont typeface="Wingdings" panose="05000000000000000000" pitchFamily="2" charset="2"/>
        <a:buChar char="§"/>
        <a:defRPr sz="1800" kern="1200">
          <a:solidFill>
            <a:srgbClr val="2E2C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84400" algn="l" defTabSz="914400" rtl="0" eaLnBrk="1" latinLnBrk="0" hangingPunct="1">
        <a:lnSpc>
          <a:spcPct val="110000"/>
        </a:lnSpc>
        <a:spcBef>
          <a:spcPts val="800"/>
        </a:spcBef>
        <a:buClr>
          <a:srgbClr val="00AAFF"/>
        </a:buClr>
        <a:buFont typeface="Wingdings" panose="05000000000000000000" pitchFamily="2" charset="2"/>
        <a:buChar char="§"/>
        <a:defRPr sz="1600" kern="1200">
          <a:solidFill>
            <a:srgbClr val="2E2C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84400" algn="l" defTabSz="914400" rtl="0" eaLnBrk="1" latinLnBrk="0" hangingPunct="1">
        <a:lnSpc>
          <a:spcPct val="110000"/>
        </a:lnSpc>
        <a:spcBef>
          <a:spcPts val="800"/>
        </a:spcBef>
        <a:buClr>
          <a:srgbClr val="00AAFF"/>
        </a:buClr>
        <a:buFont typeface="Wingdings" panose="05000000000000000000" pitchFamily="2" charset="2"/>
        <a:buChar char="§"/>
        <a:defRPr sz="1500" kern="1200">
          <a:solidFill>
            <a:srgbClr val="2E2C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84400" algn="l" defTabSz="914400" rtl="0" eaLnBrk="1" latinLnBrk="0" hangingPunct="1">
        <a:lnSpc>
          <a:spcPct val="110000"/>
        </a:lnSpc>
        <a:spcBef>
          <a:spcPts val="800"/>
        </a:spcBef>
        <a:buClr>
          <a:srgbClr val="00AAFF"/>
        </a:buClr>
        <a:buFont typeface="Wingdings" panose="05000000000000000000" pitchFamily="2" charset="2"/>
        <a:buChar char="§"/>
        <a:defRPr sz="1400" kern="1200">
          <a:solidFill>
            <a:srgbClr val="2E2C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 and fatigue in policing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Oscar Kilo – National Police Wellbeing Service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9200" y="4307683"/>
            <a:ext cx="5767244" cy="1561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4E7522-347C-4499-AD6A-66394CBC19BD}"/>
              </a:ext>
            </a:extLst>
          </p:cNvPr>
          <p:cNvSpPr/>
          <p:nvPr/>
        </p:nvSpPr>
        <p:spPr>
          <a:xfrm>
            <a:off x="1159200" y="47655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Dr Yvonne Taylor</a:t>
            </a:r>
          </a:p>
          <a:p>
            <a:r>
              <a:rPr lang="en-GB"/>
              <a:t>Chief Inspector </a:t>
            </a:r>
            <a:r>
              <a:rPr lang="en-GB" dirty="0"/>
              <a:t>lead for sleep and fatigue</a:t>
            </a:r>
          </a:p>
        </p:txBody>
      </p:sp>
    </p:spTree>
    <p:extLst>
      <p:ext uri="{BB962C8B-B14F-4D97-AF65-F5344CB8AC3E}">
        <p14:creationId xmlns:p14="http://schemas.microsoft.com/office/powerpoint/2010/main" val="2182200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D6DC-FAF7-426D-A0AC-4DDFBAE8C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Shift patterns for wellbeing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EE7F5-90F4-402A-ADB4-CFD142947FC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Most effective and efficient shift patterns are 2x2x2 or 5 week VSA</a:t>
            </a:r>
          </a:p>
          <a:p>
            <a:r>
              <a:rPr lang="en-GB" dirty="0"/>
              <a:t>Shift length should ideally be 8-10 hours</a:t>
            </a:r>
          </a:p>
          <a:p>
            <a:r>
              <a:rPr lang="en-GB" dirty="0"/>
              <a:t>12 hour shifts are not recommended</a:t>
            </a:r>
          </a:p>
          <a:p>
            <a:r>
              <a:rPr lang="en-GB" dirty="0"/>
              <a:t>Shifts should be forward rotating</a:t>
            </a:r>
          </a:p>
          <a:p>
            <a:r>
              <a:rPr lang="en-GB" dirty="0"/>
              <a:t>Ideally, there should be no more than 6 shifts before rest days</a:t>
            </a:r>
          </a:p>
          <a:p>
            <a:r>
              <a:rPr lang="en-GB" dirty="0"/>
              <a:t>Ideally, there should be no more than 4 consecutive night shifts</a:t>
            </a:r>
          </a:p>
          <a:p>
            <a:r>
              <a:rPr lang="en-GB" dirty="0"/>
              <a:t>Day shifts should start as late as possible, i.e. 0700, rather than 0600 hrs</a:t>
            </a:r>
          </a:p>
          <a:p>
            <a:r>
              <a:rPr lang="en-GB" dirty="0"/>
              <a:t>Rest days should be in blocks of no less than 2 consecutive days</a:t>
            </a:r>
          </a:p>
          <a:p>
            <a:r>
              <a:rPr lang="en-GB" dirty="0"/>
              <a:t>Easily predictable patterns are generally considered positively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012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776581"/>
            <a:ext cx="10440000" cy="642581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9591995" y="233203"/>
            <a:ext cx="2086550" cy="7364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422926-464E-4A86-B995-9667F33E0E7B}"/>
              </a:ext>
            </a:extLst>
          </p:cNvPr>
          <p:cNvSpPr txBox="1">
            <a:spLocks/>
          </p:cNvSpPr>
          <p:nvPr/>
        </p:nvSpPr>
        <p:spPr>
          <a:xfrm>
            <a:off x="1159200" y="1609200"/>
            <a:ext cx="6888453" cy="642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E2C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About NPWS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61AEBB3-C550-4FA0-88DF-485FF6B8D689}"/>
              </a:ext>
            </a:extLst>
          </p:cNvPr>
          <p:cNvSpPr txBox="1">
            <a:spLocks/>
          </p:cNvSpPr>
          <p:nvPr/>
        </p:nvSpPr>
        <p:spPr>
          <a:xfrm>
            <a:off x="679174" y="3058730"/>
            <a:ext cx="10440000" cy="2465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GB" sz="2000" dirty="0"/>
              <a:t>The National Police Wellbeing Service was launched in 2019 to provide support and guidance for police forces across England and Wales to improve and build organisational wellbeing.  </a:t>
            </a:r>
          </a:p>
          <a:p>
            <a:pPr>
              <a:buBlip>
                <a:blip r:embed="rId3"/>
              </a:buBlip>
            </a:pPr>
            <a:r>
              <a:rPr lang="en-GB" sz="2000" dirty="0"/>
              <a:t>It is an evidence based, sector specific service offering. Developed for policing, by policing, it is designed to meet the unique needs of police forces, officers and staff</a:t>
            </a:r>
          </a:p>
          <a:p>
            <a:pPr>
              <a:buBlip>
                <a:blip r:embed="rId3"/>
              </a:buBlip>
            </a:pPr>
            <a:endParaRPr lang="en-GB" sz="2000" dirty="0"/>
          </a:p>
          <a:p>
            <a:pPr>
              <a:buFont typeface="Wingdings" panose="05000000000000000000" pitchFamily="2" charset="2"/>
              <a:buBlip>
                <a:blip r:embed="rId3"/>
              </a:buBlip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314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776581"/>
            <a:ext cx="10440000" cy="642581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972151"/>
            <a:ext cx="10440000" cy="2465154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GB" sz="2000" dirty="0">
                <a:solidFill>
                  <a:srgbClr val="1E1D64"/>
                </a:solidFill>
              </a:rPr>
              <a:t>Our ambition is for </a:t>
            </a:r>
            <a:r>
              <a:rPr lang="en-GB" sz="2000" b="1" dirty="0">
                <a:solidFill>
                  <a:srgbClr val="1E1D64"/>
                </a:solidFill>
              </a:rPr>
              <a:t>all people </a:t>
            </a:r>
            <a:r>
              <a:rPr lang="en-GB" sz="2000" dirty="0">
                <a:solidFill>
                  <a:srgbClr val="1E1D64"/>
                </a:solidFill>
              </a:rPr>
              <a:t>who work in policing to understand how to </a:t>
            </a:r>
            <a:r>
              <a:rPr lang="en-GB" sz="2000" b="1" dirty="0">
                <a:solidFill>
                  <a:srgbClr val="1E1D64"/>
                </a:solidFill>
              </a:rPr>
              <a:t>build personal resilience</a:t>
            </a:r>
            <a:r>
              <a:rPr lang="en-GB" sz="2000" dirty="0">
                <a:solidFill>
                  <a:srgbClr val="1E1D64"/>
                </a:solidFill>
              </a:rPr>
              <a:t>, feel confident they can </a:t>
            </a:r>
            <a:r>
              <a:rPr lang="en-GB" sz="2000" b="1" dirty="0">
                <a:solidFill>
                  <a:srgbClr val="1E1D64"/>
                </a:solidFill>
              </a:rPr>
              <a:t>speak up when things aren’t going well</a:t>
            </a:r>
            <a:r>
              <a:rPr lang="en-GB" sz="2000" dirty="0">
                <a:solidFill>
                  <a:srgbClr val="1E1D64"/>
                </a:solidFill>
              </a:rPr>
              <a:t>, and to get the </a:t>
            </a:r>
            <a:r>
              <a:rPr lang="en-GB" sz="2000" b="1" dirty="0">
                <a:solidFill>
                  <a:srgbClr val="1E1D64"/>
                </a:solidFill>
              </a:rPr>
              <a:t>best personalised support </a:t>
            </a:r>
            <a:r>
              <a:rPr lang="en-GB" sz="2000" dirty="0">
                <a:solidFill>
                  <a:srgbClr val="1E1D64"/>
                </a:solidFill>
              </a:rPr>
              <a:t>possible when they do</a:t>
            </a:r>
          </a:p>
          <a:p>
            <a:pPr lvl="0">
              <a:buBlip>
                <a:blip r:embed="rId3"/>
              </a:buBlip>
            </a:pP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9591995" y="233203"/>
            <a:ext cx="2086550" cy="7364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6E1C26-336D-48DD-8B0C-9E1491FA6B81}"/>
              </a:ext>
            </a:extLst>
          </p:cNvPr>
          <p:cNvSpPr txBox="1">
            <a:spLocks/>
          </p:cNvSpPr>
          <p:nvPr/>
        </p:nvSpPr>
        <p:spPr>
          <a:xfrm>
            <a:off x="1159200" y="1609200"/>
            <a:ext cx="6888453" cy="642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E2C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ambition</a:t>
            </a:r>
          </a:p>
        </p:txBody>
      </p:sp>
    </p:spTree>
    <p:extLst>
      <p:ext uri="{BB962C8B-B14F-4D97-AF65-F5344CB8AC3E}">
        <p14:creationId xmlns:p14="http://schemas.microsoft.com/office/powerpoint/2010/main" val="3997772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776581"/>
            <a:ext cx="10440000" cy="642581"/>
          </a:xfrm>
        </p:spPr>
        <p:txBody>
          <a:bodyPr>
            <a:normAutofit fontScale="90000"/>
          </a:bodyPr>
          <a:lstStyle/>
          <a:p>
            <a:r>
              <a:rPr lang="en-GB" dirty="0"/>
              <a:t>Working closely with College of Policing, the National Police Chiefs’ Council and the Home Office, we want to: 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972151"/>
            <a:ext cx="10440000" cy="2465154"/>
          </a:xfrm>
        </p:spPr>
        <p:txBody>
          <a:bodyPr/>
          <a:lstStyle/>
          <a:p>
            <a:pPr lvl="0">
              <a:buBlip>
                <a:blip r:embed="rId3"/>
              </a:buBlip>
            </a:pPr>
            <a:r>
              <a:rPr lang="en-GB" dirty="0"/>
              <a:t>Help police forces build world–class wellbeing support for everyone who works for them</a:t>
            </a:r>
          </a:p>
          <a:p>
            <a:pPr lvl="0">
              <a:buBlip>
                <a:blip r:embed="rId3"/>
              </a:buBlip>
            </a:pPr>
            <a:r>
              <a:rPr lang="en-GB" dirty="0"/>
              <a:t>Improve knowledge and understanding of help and support available</a:t>
            </a:r>
          </a:p>
          <a:p>
            <a:pPr lvl="0">
              <a:buBlip>
                <a:blip r:embed="rId3"/>
              </a:buBlip>
            </a:pPr>
            <a:r>
              <a:rPr lang="en-GB" dirty="0"/>
              <a:t>Reduce stigma around seeking support or help</a:t>
            </a:r>
          </a:p>
          <a:p>
            <a:pPr lvl="0">
              <a:buBlip>
                <a:blip r:embed="rId3"/>
              </a:buBlip>
            </a:pPr>
            <a:r>
              <a:rPr lang="en-GB" dirty="0"/>
              <a:t>Encourage people to support themselves and realise their own potential</a:t>
            </a:r>
          </a:p>
          <a:p>
            <a:pPr lvl="0">
              <a:buBlip>
                <a:blip r:embed="rId3"/>
              </a:buBlip>
            </a:pPr>
            <a:r>
              <a:rPr lang="en-GB" dirty="0"/>
              <a:t>Improve personal resilience and self-help skills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91995" y="233203"/>
            <a:ext cx="2086550" cy="7364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60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800" y="1408320"/>
            <a:ext cx="10440000" cy="655119"/>
          </a:xfrm>
        </p:spPr>
        <p:txBody>
          <a:bodyPr/>
          <a:lstStyle/>
          <a:p>
            <a:r>
              <a:rPr lang="en-GB" dirty="0"/>
              <a:t>Creating academic partners and networks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715864" y="2232223"/>
            <a:ext cx="8728661" cy="3215358"/>
            <a:chOff x="135640" y="2540822"/>
            <a:chExt cx="8728661" cy="3215358"/>
          </a:xfrm>
        </p:grpSpPr>
        <p:pic>
          <p:nvPicPr>
            <p:cNvPr id="35" name="image6.png"/>
            <p:cNvPicPr/>
            <p:nvPr/>
          </p:nvPicPr>
          <p:blipFill>
            <a:blip r:embed="rId2"/>
            <a:srcRect l="6965" t="10816" r="8551" b="11631"/>
            <a:stretch>
              <a:fillRect/>
            </a:stretch>
          </p:blipFill>
          <p:spPr>
            <a:xfrm>
              <a:off x="1273356" y="4646491"/>
              <a:ext cx="1216067" cy="6619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image9.jpe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63361" y="2582652"/>
              <a:ext cx="1215973" cy="54718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" name="image8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962111" y="2556934"/>
              <a:ext cx="1033892" cy="573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" name="image9.png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361866" y="2638963"/>
              <a:ext cx="1602113" cy="4599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image10.png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444762" y="2540822"/>
              <a:ext cx="684321" cy="628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" name="image10.jpeg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84992" y="2552712"/>
              <a:ext cx="925976" cy="6161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" name="Picture 40" descr="Carol Black.jpg">
              <a:extLst>
                <a:ext uri="{FF2B5EF4-FFF2-40B4-BE49-F238E27FC236}">
                  <a16:creationId xmlns:a16="http://schemas.microsoft.com/office/drawing/2014/main" id="{903F1EDB-FE60-A241-A369-3571C4228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21"/>
            <a:stretch/>
          </p:blipFill>
          <p:spPr>
            <a:xfrm>
              <a:off x="2459906" y="3330517"/>
              <a:ext cx="1311038" cy="88406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7D12C78-D17B-5A47-AFED-1BD7B4FD9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8489" y="3336066"/>
              <a:ext cx="928167" cy="120731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633C63A-9E92-2945-9C5B-A821DE62F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17554"/>
            <a:stretch/>
          </p:blipFill>
          <p:spPr>
            <a:xfrm>
              <a:off x="6333526" y="3333779"/>
              <a:ext cx="978671" cy="79329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DE48E17-1D05-F546-A8EB-5C8B81EC1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9038" y="3511492"/>
              <a:ext cx="911930" cy="90243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75B05D9-7C79-C945-A17B-0506B20E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789" y="4666527"/>
              <a:ext cx="915421" cy="95729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0D931DA-29FF-AD44-9F2D-36E9B3DB9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883" y="3337121"/>
              <a:ext cx="927045" cy="1218824"/>
            </a:xfrm>
            <a:prstGeom prst="rect">
              <a:avLst/>
            </a:prstGeom>
          </p:spPr>
        </p:pic>
        <p:pic>
          <p:nvPicPr>
            <p:cNvPr id="47" name="Picture 46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B8B2A598-39F2-894F-A71F-60358C009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22399" y="3497895"/>
              <a:ext cx="1058609" cy="1218200"/>
            </a:xfrm>
            <a:prstGeom prst="rect">
              <a:avLst/>
            </a:prstGeom>
          </p:spPr>
        </p:pic>
        <p:pic>
          <p:nvPicPr>
            <p:cNvPr id="48" name="Picture 47" descr="http://www.dur.ac.uk/images/brand/DU_2-col_lrg.gif">
              <a:extLst>
                <a:ext uri="{FF2B5EF4-FFF2-40B4-BE49-F238E27FC236}">
                  <a16:creationId xmlns:a16="http://schemas.microsoft.com/office/drawing/2014/main" id="{0C9AA4D5-E8B2-C84F-B315-AF6A021D2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93" y="4603110"/>
              <a:ext cx="860385" cy="375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B0E1B8B-A3C5-C943-A85C-E78122E7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08095" y="2559353"/>
              <a:ext cx="1017577" cy="597370"/>
            </a:xfrm>
            <a:prstGeom prst="rect">
              <a:avLst/>
            </a:prstGeom>
          </p:spPr>
        </p:pic>
        <p:pic>
          <p:nvPicPr>
            <p:cNvPr id="50" name="Picture 49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DC64FBA0-A4C3-CC43-9746-5D7B3C6C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66243" y="3478151"/>
              <a:ext cx="961532" cy="911200"/>
            </a:xfrm>
            <a:prstGeom prst="rect">
              <a:avLst/>
            </a:prstGeom>
          </p:spPr>
        </p:pic>
        <p:pic>
          <p:nvPicPr>
            <p:cNvPr id="51" name="Picture 50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F6306DA6-B48D-DF49-AADA-3D3A53C4D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86364" y="4429460"/>
              <a:ext cx="846535" cy="718096"/>
            </a:xfrm>
            <a:prstGeom prst="rect">
              <a:avLst/>
            </a:prstGeom>
          </p:spPr>
        </p:pic>
        <p:pic>
          <p:nvPicPr>
            <p:cNvPr id="52" name="Picture 51" descr="Text&#10;&#10;Description automatically generated">
              <a:extLst>
                <a:ext uri="{FF2B5EF4-FFF2-40B4-BE49-F238E27FC236}">
                  <a16:creationId xmlns:a16="http://schemas.microsoft.com/office/drawing/2014/main" id="{7733D1DE-2FF9-4C43-BA20-A67270189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480710" y="4244121"/>
              <a:ext cx="1312972" cy="397871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00E5A1BA-0E72-4942-B3B5-C35373D9F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409317" y="4228064"/>
              <a:ext cx="910762" cy="714550"/>
            </a:xfrm>
            <a:prstGeom prst="rect">
              <a:avLst/>
            </a:prstGeom>
          </p:spPr>
        </p:pic>
        <p:pic>
          <p:nvPicPr>
            <p:cNvPr id="54" name="Picture 53" descr="Text&#10;&#10;Description automatically generated">
              <a:extLst>
                <a:ext uri="{FF2B5EF4-FFF2-40B4-BE49-F238E27FC236}">
                  <a16:creationId xmlns:a16="http://schemas.microsoft.com/office/drawing/2014/main" id="{142B860B-61BC-724D-9DAC-68DA8AF7E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681959" y="4583843"/>
              <a:ext cx="1379938" cy="623559"/>
            </a:xfrm>
            <a:prstGeom prst="rect">
              <a:avLst/>
            </a:prstGeom>
          </p:spPr>
        </p:pic>
        <p:pic>
          <p:nvPicPr>
            <p:cNvPr id="55" name="Picture 54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E3E39ECD-64C7-C74B-AF8F-F1BE0F3CC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46865" y="5182820"/>
              <a:ext cx="1183147" cy="573360"/>
            </a:xfrm>
            <a:prstGeom prst="rect">
              <a:avLst/>
            </a:prstGeom>
          </p:spPr>
        </p:pic>
        <p:pic>
          <p:nvPicPr>
            <p:cNvPr id="56" name="Picture 5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DE4F062-75A2-6045-AC0B-3F71CD968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624057" y="4739897"/>
              <a:ext cx="1125140" cy="360763"/>
            </a:xfrm>
            <a:prstGeom prst="rect">
              <a:avLst/>
            </a:prstGeom>
          </p:spPr>
        </p:pic>
        <p:sp>
          <p:nvSpPr>
            <p:cNvPr id="57" name="Frame 56">
              <a:extLst>
                <a:ext uri="{FF2B5EF4-FFF2-40B4-BE49-F238E27FC236}">
                  <a16:creationId xmlns:a16="http://schemas.microsoft.com/office/drawing/2014/main" id="{B595A018-55F6-9044-B10D-70DBEDA6830B}"/>
                </a:ext>
              </a:extLst>
            </p:cNvPr>
            <p:cNvSpPr/>
            <p:nvPr/>
          </p:nvSpPr>
          <p:spPr>
            <a:xfrm>
              <a:off x="135640" y="3324738"/>
              <a:ext cx="1262692" cy="2323027"/>
            </a:xfrm>
            <a:prstGeom prst="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8" name="Frame 57">
              <a:extLst>
                <a:ext uri="{FF2B5EF4-FFF2-40B4-BE49-F238E27FC236}">
                  <a16:creationId xmlns:a16="http://schemas.microsoft.com/office/drawing/2014/main" id="{90B6BB13-821E-BF45-A422-F179512E30D2}"/>
                </a:ext>
              </a:extLst>
            </p:cNvPr>
            <p:cNvSpPr/>
            <p:nvPr/>
          </p:nvSpPr>
          <p:spPr>
            <a:xfrm>
              <a:off x="5034579" y="3338768"/>
              <a:ext cx="1191116" cy="2308998"/>
            </a:xfrm>
            <a:prstGeom prst="fram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ame 58">
              <a:extLst>
                <a:ext uri="{FF2B5EF4-FFF2-40B4-BE49-F238E27FC236}">
                  <a16:creationId xmlns:a16="http://schemas.microsoft.com/office/drawing/2014/main" id="{403A9EEF-2B46-1247-9C59-225D8DBE23E2}"/>
                </a:ext>
              </a:extLst>
            </p:cNvPr>
            <p:cNvSpPr/>
            <p:nvPr/>
          </p:nvSpPr>
          <p:spPr>
            <a:xfrm>
              <a:off x="7458244" y="3328008"/>
              <a:ext cx="1406057" cy="2319758"/>
            </a:xfrm>
            <a:prstGeom prst="fram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pic>
          <p:nvPicPr>
            <p:cNvPr id="60" name="Picture 59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4EC5D1F0-B9D7-4F44-BA99-897CB2E2E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180079" y="5134295"/>
              <a:ext cx="900116" cy="385764"/>
            </a:xfrm>
            <a:prstGeom prst="rect">
              <a:avLst/>
            </a:prstGeom>
          </p:spPr>
        </p:pic>
      </p:grpSp>
      <p:sp>
        <p:nvSpPr>
          <p:cNvPr id="62" name="Frame 61">
            <a:extLst>
              <a:ext uri="{FF2B5EF4-FFF2-40B4-BE49-F238E27FC236}">
                <a16:creationId xmlns:a16="http://schemas.microsoft.com/office/drawing/2014/main" id="{B436183A-60F9-3048-95DC-20FEF742B9E0}"/>
              </a:ext>
            </a:extLst>
          </p:cNvPr>
          <p:cNvSpPr/>
          <p:nvPr/>
        </p:nvSpPr>
        <p:spPr>
          <a:xfrm>
            <a:off x="7893673" y="6028470"/>
            <a:ext cx="296317" cy="402170"/>
          </a:xfrm>
          <a:prstGeom prst="fram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E39CFC-254C-AC4E-8BB2-118E40496484}"/>
              </a:ext>
            </a:extLst>
          </p:cNvPr>
          <p:cNvSpPr txBox="1"/>
          <p:nvPr/>
        </p:nvSpPr>
        <p:spPr>
          <a:xfrm>
            <a:off x="8189987" y="6152032"/>
            <a:ext cx="2410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Sleep and Fatigue Research</a:t>
            </a:r>
          </a:p>
        </p:txBody>
      </p:sp>
    </p:spTree>
    <p:extLst>
      <p:ext uri="{BB962C8B-B14F-4D97-AF65-F5344CB8AC3E}">
        <p14:creationId xmlns:p14="http://schemas.microsoft.com/office/powerpoint/2010/main" val="50351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6225" y="6009422"/>
            <a:ext cx="5083937" cy="63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1E1D64"/>
                </a:solidFill>
              </a:rPr>
              <a:t>National Police Wellbeing Survey findings – 2019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96" y="1913889"/>
            <a:ext cx="7841408" cy="4730685"/>
          </a:xfrm>
        </p:spPr>
      </p:pic>
    </p:spTree>
    <p:extLst>
      <p:ext uri="{BB962C8B-B14F-4D97-AF65-F5344CB8AC3E}">
        <p14:creationId xmlns:p14="http://schemas.microsoft.com/office/powerpoint/2010/main" val="38607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6225" y="6009422"/>
            <a:ext cx="5083937" cy="63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1E1D64"/>
                </a:solidFill>
              </a:rPr>
              <a:t>National Police Wellbeing Survey findings – 2020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53" y="1884896"/>
            <a:ext cx="7672294" cy="46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3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6225" y="6009422"/>
            <a:ext cx="5083937" cy="63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1E1D64"/>
                </a:solidFill>
              </a:rPr>
              <a:t>National Police Wellbeing Survey findings – 2021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B720300-F9C8-4BC7-AB5E-7249292DDB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5008" y="1768337"/>
          <a:ext cx="7099156" cy="501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853" imgH="5667109" progId="AcroExch.Document.DC">
                  <p:embed/>
                </p:oleObj>
              </mc:Choice>
              <mc:Fallback>
                <p:oleObj name="Acrobat Document" r:id="rId3" imgW="8019853" imgH="5667109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B720300-F9C8-4BC7-AB5E-7249292DDB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5008" y="1768337"/>
                        <a:ext cx="7099156" cy="501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0062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216252"/>
            <a:ext cx="10440000" cy="642581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WSU - Fatigue and shift working risk management strategy</a:t>
            </a:r>
          </a:p>
        </p:txBody>
      </p:sp>
      <p:pic>
        <p:nvPicPr>
          <p:cNvPr id="9" name="Content Placeholder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C8C93D-A056-4EF4-AC92-2453CF357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5627" y="2648163"/>
            <a:ext cx="3410979" cy="2524125"/>
          </a:xfrm>
        </p:spPr>
      </p:pic>
      <p:sp>
        <p:nvSpPr>
          <p:cNvPr id="6" name="Rounded Rectangle 5"/>
          <p:cNvSpPr/>
          <p:nvPr/>
        </p:nvSpPr>
        <p:spPr>
          <a:xfrm>
            <a:off x="9591995" y="233203"/>
            <a:ext cx="2086550" cy="7364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Readiband Technology for Fatigue Best Practice Hub">
            <a:extLst>
              <a:ext uri="{FF2B5EF4-FFF2-40B4-BE49-F238E27FC236}">
                <a16:creationId xmlns:a16="http://schemas.microsoft.com/office/drawing/2014/main" id="{2AF31C6E-9D1B-4248-9AE7-CE93E5CE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98" y="2648163"/>
            <a:ext cx="528637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33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6000" y="969632"/>
            <a:ext cx="10440000" cy="642581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University of Surrey</a:t>
            </a: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129657F-B97F-4C5F-A036-C6D7107A0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8694" y="1751618"/>
            <a:ext cx="7165976" cy="4478736"/>
          </a:xfrm>
        </p:spPr>
      </p:pic>
      <p:sp>
        <p:nvSpPr>
          <p:cNvPr id="6" name="Rounded Rectangle 5"/>
          <p:cNvSpPr/>
          <p:nvPr/>
        </p:nvSpPr>
        <p:spPr>
          <a:xfrm>
            <a:off x="9591995" y="233203"/>
            <a:ext cx="2086550" cy="7364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28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6225" y="6009422"/>
            <a:ext cx="5083937" cy="63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26D8A6-46B3-48D8-A6E1-8A5F0C7FB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33475"/>
            <a:ext cx="10440988" cy="655638"/>
          </a:xfrm>
        </p:spPr>
        <p:txBody>
          <a:bodyPr/>
          <a:lstStyle/>
          <a:p>
            <a:r>
              <a:rPr lang="en-GB" dirty="0"/>
              <a:t>Sleep and fatigue in policing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7BFDA7-A323-406B-83B2-E8C647AFBB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06638"/>
            <a:ext cx="10439400" cy="3051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GB" sz="2000" b="1" dirty="0"/>
              <a:t>Why is sleep important in wellbeing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000" b="1" dirty="0"/>
              <a:t>What do we know about sleep and safety</a:t>
            </a:r>
          </a:p>
          <a:p>
            <a:pPr marL="342900" indent="-342900" algn="just">
              <a:buFont typeface="Arial"/>
              <a:buChar char="•"/>
            </a:pPr>
            <a:r>
              <a:rPr lang="en-GB" b="1" dirty="0"/>
              <a:t>What is the National Police Wellbeing Service all about</a:t>
            </a:r>
          </a:p>
          <a:p>
            <a:pPr marL="342900" indent="-342900" algn="just">
              <a:buFont typeface="Arial"/>
              <a:buChar char="•"/>
            </a:pPr>
            <a:r>
              <a:rPr lang="en-GB" b="1" dirty="0"/>
              <a:t>Sleep studies and ambitions</a:t>
            </a:r>
          </a:p>
          <a:p>
            <a:pPr marL="342900" indent="-342900" algn="just">
              <a:buFont typeface="Arial"/>
              <a:buChar char="•"/>
            </a:pPr>
            <a:endParaRPr lang="en-GB" b="1" dirty="0"/>
          </a:p>
          <a:p>
            <a:pPr marL="342900" indent="-342900" algn="just">
              <a:buFont typeface="Arial"/>
              <a:buChar char="•"/>
            </a:pPr>
            <a:endParaRPr lang="en-GB" sz="2000" b="1" dirty="0"/>
          </a:p>
          <a:p>
            <a:pPr marL="342900" indent="-342900" algn="just">
              <a:buFont typeface="Arial"/>
              <a:buChar char="•"/>
            </a:pPr>
            <a:endParaRPr lang="en-GB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27F4F-7C7E-44CD-9A14-3E599FD7D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147" y="3923758"/>
            <a:ext cx="4349453" cy="229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97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201548"/>
            <a:ext cx="10440000" cy="642581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Dr Sophie Bostock</a:t>
            </a:r>
          </a:p>
        </p:txBody>
      </p:sp>
      <p:pic>
        <p:nvPicPr>
          <p:cNvPr id="7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A3E945-5264-47D1-A91A-11C57FC27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93417"/>
            <a:ext cx="4611405" cy="2820122"/>
          </a:xfrm>
        </p:spPr>
      </p:pic>
      <p:sp>
        <p:nvSpPr>
          <p:cNvPr id="6" name="Rounded Rectangle 5"/>
          <p:cNvSpPr/>
          <p:nvPr/>
        </p:nvSpPr>
        <p:spPr>
          <a:xfrm>
            <a:off x="9591995" y="233203"/>
            <a:ext cx="2086550" cy="7364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EFD2A69-3D8C-4AB6-BF91-3AFAA237F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127" y="1973450"/>
            <a:ext cx="4644054" cy="284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1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6225" y="6009422"/>
            <a:ext cx="5083937" cy="63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38800" y="1335478"/>
            <a:ext cx="10440000" cy="655119"/>
          </a:xfrm>
        </p:spPr>
        <p:txBody>
          <a:bodyPr/>
          <a:lstStyle/>
          <a:p>
            <a:r>
              <a:rPr lang="en-GB" dirty="0" err="1">
                <a:solidFill>
                  <a:srgbClr val="1E1D64"/>
                </a:solidFill>
              </a:rPr>
              <a:t>ViRTi</a:t>
            </a:r>
            <a:endParaRPr lang="en-GB" dirty="0">
              <a:solidFill>
                <a:srgbClr val="1E1D64"/>
              </a:solidFill>
            </a:endParaRPr>
          </a:p>
        </p:txBody>
      </p:sp>
      <p:pic>
        <p:nvPicPr>
          <p:cNvPr id="4" name="Picture 3" descr="A person driving a car&#10;&#10;Description automatically generated with medium confidence">
            <a:extLst>
              <a:ext uri="{FF2B5EF4-FFF2-40B4-BE49-F238E27FC236}">
                <a16:creationId xmlns:a16="http://schemas.microsoft.com/office/drawing/2014/main" id="{BDEBFF63-ED89-44C2-93C3-1B2B3CE7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164" y="912431"/>
            <a:ext cx="4790964" cy="2516569"/>
          </a:xfrm>
          <a:prstGeom prst="rect">
            <a:avLst/>
          </a:prstGeom>
        </p:spPr>
      </p:pic>
      <p:pic>
        <p:nvPicPr>
          <p:cNvPr id="7" name="Picture 6" descr="A person driving a car&#10;&#10;Description automatically generated with low confidence">
            <a:extLst>
              <a:ext uri="{FF2B5EF4-FFF2-40B4-BE49-F238E27FC236}">
                <a16:creationId xmlns:a16="http://schemas.microsoft.com/office/drawing/2014/main" id="{0480FD15-27D9-4E10-97B7-C318C352A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839" y="3585214"/>
            <a:ext cx="4792991" cy="2672709"/>
          </a:xfrm>
          <a:prstGeom prst="rect">
            <a:avLst/>
          </a:prstGeom>
        </p:spPr>
      </p:pic>
      <p:pic>
        <p:nvPicPr>
          <p:cNvPr id="8" name="Picture 7" descr="A person wearing goggles&#10;&#10;Description automatically generated with low confidence">
            <a:extLst>
              <a:ext uri="{FF2B5EF4-FFF2-40B4-BE49-F238E27FC236}">
                <a16:creationId xmlns:a16="http://schemas.microsoft.com/office/drawing/2014/main" id="{7BD477B8-0582-453B-BEE4-7C3DABCD1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01" y="2030775"/>
            <a:ext cx="4254944" cy="28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59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22C9-D76E-4BFD-8873-2415BC68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Fatigue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0D83-2919-4BB7-B9FB-78DF85C5C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Tx/>
              <a:buChar char="•"/>
            </a:pPr>
            <a:r>
              <a:rPr lang="en-US" altLang="en-US" sz="2000" dirty="0"/>
              <a:t>A fatigued driver is less alert,  less able to process information and will have slower reaction times </a:t>
            </a:r>
            <a:r>
              <a:rPr lang="en-US" altLang="en-US" sz="1400" dirty="0"/>
              <a:t>(</a:t>
            </a:r>
            <a:r>
              <a:rPr lang="en-US" altLang="en-US" sz="1400" dirty="0" err="1"/>
              <a:t>Folkhard</a:t>
            </a:r>
            <a:r>
              <a:rPr lang="en-US" altLang="en-US" sz="1400" dirty="0"/>
              <a:t>, et al, 2005)</a:t>
            </a:r>
          </a:p>
          <a:p>
            <a:pPr algn="just" eaLnBrk="1" hangingPunct="1">
              <a:buFontTx/>
              <a:buChar char="•"/>
            </a:pPr>
            <a:endParaRPr lang="en-US" altLang="en-US" sz="1000" dirty="0"/>
          </a:p>
          <a:p>
            <a:pPr algn="just" eaLnBrk="1" hangingPunct="1">
              <a:buFontTx/>
              <a:buChar char="•"/>
            </a:pPr>
            <a:r>
              <a:rPr lang="en-US" altLang="en-US" sz="2000" dirty="0"/>
              <a:t>The only cure for sleepiness is sleep! </a:t>
            </a:r>
            <a:r>
              <a:rPr lang="en-US" altLang="en-US" sz="1400" dirty="0"/>
              <a:t>(Lansing, 2010)</a:t>
            </a:r>
          </a:p>
          <a:p>
            <a:pPr algn="just" eaLnBrk="1" hangingPunct="1">
              <a:buFontTx/>
              <a:buChar char="•"/>
            </a:pPr>
            <a:endParaRPr lang="en-US" altLang="en-US" sz="1000" dirty="0"/>
          </a:p>
          <a:p>
            <a:pPr algn="just" eaLnBrk="1" hangingPunct="1">
              <a:buFontTx/>
              <a:buChar char="•"/>
            </a:pPr>
            <a:r>
              <a:rPr lang="en-US" altLang="en-US" sz="2000" dirty="0"/>
              <a:t>Nightshift work is associated with an increased number of sleep disorders, mental health problems, frequency of cardiovascular and gastrointestinal disease </a:t>
            </a:r>
            <a:r>
              <a:rPr lang="en-US" altLang="en-US" sz="1400" dirty="0"/>
              <a:t>(</a:t>
            </a:r>
            <a:r>
              <a:rPr lang="en-US" altLang="en-US" sz="1400" dirty="0" err="1"/>
              <a:t>Muecke</a:t>
            </a:r>
            <a:r>
              <a:rPr lang="en-US" altLang="en-US" sz="1400" dirty="0"/>
              <a:t>, 2005)</a:t>
            </a:r>
          </a:p>
          <a:p>
            <a:pPr algn="just" eaLnBrk="1" hangingPunct="1">
              <a:buFontTx/>
              <a:buChar char="•"/>
            </a:pPr>
            <a:endParaRPr lang="en-US" altLang="en-US" sz="1000" dirty="0"/>
          </a:p>
          <a:p>
            <a:pPr algn="just" eaLnBrk="1" hangingPunct="1">
              <a:buFontTx/>
              <a:buChar char="•"/>
            </a:pPr>
            <a:r>
              <a:rPr lang="en-US" altLang="en-US" sz="2000" dirty="0"/>
              <a:t>Education of both employers and employees is of primary importance, we need to work together </a:t>
            </a:r>
            <a:r>
              <a:rPr lang="en-US" altLang="en-US" sz="1400" dirty="0"/>
              <a:t>(Alford, 2009)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53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07036" y="1874728"/>
            <a:ext cx="9141105" cy="642581"/>
          </a:xfrm>
        </p:spPr>
        <p:txBody>
          <a:bodyPr>
            <a:normAutofit fontScale="90000"/>
          </a:bodyPr>
          <a:lstStyle/>
          <a:p>
            <a:r>
              <a:rPr lang="en-GB" dirty="0"/>
              <a:t>Any questions?</a:t>
            </a:r>
            <a:br>
              <a:rPr lang="en-GB" dirty="0"/>
            </a:br>
            <a:br>
              <a:rPr lang="en-GB" dirty="0"/>
            </a:br>
            <a:r>
              <a:rPr lang="en-GB" sz="2200" dirty="0"/>
              <a:t>Yvonne.taylor@college.police.uk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8935" y="3131854"/>
            <a:ext cx="6457308" cy="2379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More information:</a:t>
            </a:r>
            <a:br>
              <a:rPr lang="en-GB" b="0" dirty="0"/>
            </a:br>
            <a:br>
              <a:rPr lang="en-GB" b="0" dirty="0"/>
            </a:br>
            <a:r>
              <a:rPr lang="en-GB" b="0" dirty="0"/>
              <a:t>Twitter: </a:t>
            </a:r>
            <a:r>
              <a:rPr lang="en-GB" dirty="0">
                <a:solidFill>
                  <a:srgbClr val="00AAFF"/>
                </a:solidFill>
              </a:rPr>
              <a:t>@</a:t>
            </a:r>
            <a:r>
              <a:rPr lang="en-GB" dirty="0" err="1">
                <a:solidFill>
                  <a:srgbClr val="00AAFF"/>
                </a:solidFill>
              </a:rPr>
              <a:t>OscarKiloUK</a:t>
            </a:r>
            <a:endParaRPr lang="en-GB" dirty="0">
              <a:solidFill>
                <a:srgbClr val="E84038"/>
              </a:solidFill>
            </a:endParaRPr>
          </a:p>
          <a:p>
            <a:pPr algn="r"/>
            <a:endParaRPr lang="en-GB" b="0" dirty="0">
              <a:solidFill>
                <a:srgbClr val="E84038"/>
              </a:solidFill>
            </a:endParaRPr>
          </a:p>
          <a:p>
            <a:pPr algn="r"/>
            <a:r>
              <a:rPr lang="en-GB" b="0" dirty="0"/>
              <a:t>LinkedIn &amp; YouTube: </a:t>
            </a:r>
            <a:r>
              <a:rPr lang="en-GB" dirty="0">
                <a:solidFill>
                  <a:srgbClr val="00AAFF"/>
                </a:solidFill>
              </a:rPr>
              <a:t>Oscar Kilo UK</a:t>
            </a:r>
            <a:br>
              <a:rPr lang="en-GB" dirty="0">
                <a:solidFill>
                  <a:srgbClr val="E84038"/>
                </a:solidFill>
              </a:rPr>
            </a:br>
            <a:br>
              <a:rPr lang="en-GB" b="0" dirty="0">
                <a:solidFill>
                  <a:srgbClr val="E84038"/>
                </a:solidFill>
              </a:rPr>
            </a:br>
            <a:r>
              <a:rPr lang="en-GB" b="0" dirty="0"/>
              <a:t>Web: </a:t>
            </a:r>
            <a:r>
              <a:rPr lang="en-GB" dirty="0">
                <a:solidFill>
                  <a:srgbClr val="00AAFF"/>
                </a:solidFill>
              </a:rPr>
              <a:t>www.oscarkilo.org.uk</a:t>
            </a:r>
            <a:br>
              <a:rPr lang="en-GB" b="0" dirty="0">
                <a:solidFill>
                  <a:srgbClr val="E84038"/>
                </a:solidFill>
              </a:rPr>
            </a:br>
            <a:br>
              <a:rPr lang="en-GB" b="0" dirty="0">
                <a:solidFill>
                  <a:srgbClr val="E84038"/>
                </a:solidFill>
              </a:rPr>
            </a:br>
            <a:br>
              <a:rPr lang="en-GB" b="0" dirty="0"/>
            </a:br>
            <a:endParaRPr lang="en-GB" b="0" dirty="0"/>
          </a:p>
        </p:txBody>
      </p:sp>
      <p:sp>
        <p:nvSpPr>
          <p:cNvPr id="8" name="Rectangle 7"/>
          <p:cNvSpPr/>
          <p:nvPr/>
        </p:nvSpPr>
        <p:spPr>
          <a:xfrm>
            <a:off x="6912041" y="347808"/>
            <a:ext cx="5083937" cy="63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52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1787"/>
            <a:ext cx="10440000" cy="642581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What is healthy sleep?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76523"/>
            <a:ext cx="10440000" cy="2465154"/>
          </a:xfrm>
        </p:spPr>
        <p:txBody>
          <a:bodyPr/>
          <a:lstStyle/>
          <a:p>
            <a:pPr marL="342900" indent="-342900"/>
            <a:r>
              <a:rPr lang="en-GB" dirty="0"/>
              <a:t>Duration</a:t>
            </a:r>
          </a:p>
          <a:p>
            <a:pPr marL="342900" indent="-342900"/>
            <a:r>
              <a:rPr lang="en-GB" dirty="0"/>
              <a:t>Timing</a:t>
            </a:r>
          </a:p>
          <a:p>
            <a:pPr marL="342900" indent="-342900"/>
            <a:r>
              <a:rPr lang="en-GB" dirty="0"/>
              <a:t>Continuity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91995" y="233203"/>
            <a:ext cx="2086550" cy="7364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4" name="Picture 6" descr="Man, Guy, Tired, Lazy, Morning">
            <a:extLst>
              <a:ext uri="{FF2B5EF4-FFF2-40B4-BE49-F238E27FC236}">
                <a16:creationId xmlns:a16="http://schemas.microsoft.com/office/drawing/2014/main" id="{BE9708B0-B266-4C83-A6E2-CF8FD651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00" y="1809750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CB7CA94E-D2B1-4B84-AB19-2EEF9559BB60}"/>
              </a:ext>
            </a:extLst>
          </p:cNvPr>
          <p:cNvSpPr txBox="1">
            <a:spLocks/>
          </p:cNvSpPr>
          <p:nvPr/>
        </p:nvSpPr>
        <p:spPr>
          <a:xfrm>
            <a:off x="838200" y="3277577"/>
            <a:ext cx="10440000" cy="642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E2C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GB" dirty="0"/>
            </a:br>
            <a:r>
              <a:rPr lang="en-GB" dirty="0"/>
              <a:t>Why are we tired?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AEAAF21-0496-4727-A895-642E0E24D180}"/>
              </a:ext>
            </a:extLst>
          </p:cNvPr>
          <p:cNvSpPr txBox="1">
            <a:spLocks/>
          </p:cNvSpPr>
          <p:nvPr/>
        </p:nvSpPr>
        <p:spPr>
          <a:xfrm>
            <a:off x="838200" y="4026433"/>
            <a:ext cx="10440000" cy="2465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15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844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rgbClr val="00AAFF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2E2C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dirty="0"/>
              <a:t>Lifestyle</a:t>
            </a:r>
          </a:p>
          <a:p>
            <a:pPr marL="342900" indent="-342900"/>
            <a:r>
              <a:rPr lang="en-GB" dirty="0"/>
              <a:t>Physical</a:t>
            </a:r>
          </a:p>
          <a:p>
            <a:pPr marL="342900" indent="-342900"/>
            <a:r>
              <a:rPr lang="en-GB" dirty="0"/>
              <a:t>Psychological</a:t>
            </a:r>
          </a:p>
        </p:txBody>
      </p:sp>
    </p:spTree>
    <p:extLst>
      <p:ext uri="{BB962C8B-B14F-4D97-AF65-F5344CB8AC3E}">
        <p14:creationId xmlns:p14="http://schemas.microsoft.com/office/powerpoint/2010/main" val="314080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6225" y="6009422"/>
            <a:ext cx="5083937" cy="63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26D8A6-46B3-48D8-A6E1-8A5F0C7FB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33475"/>
            <a:ext cx="10440988" cy="655638"/>
          </a:xfrm>
        </p:spPr>
        <p:txBody>
          <a:bodyPr/>
          <a:lstStyle/>
          <a:p>
            <a:r>
              <a:rPr lang="en-GB" dirty="0"/>
              <a:t>Sleepiness and safety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7BFDA7-A323-406B-83B2-E8C647AFBB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06638"/>
            <a:ext cx="10439400" cy="3082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GB" sz="2000" b="1" dirty="0"/>
              <a:t>Sleepiness peaks </a:t>
            </a:r>
            <a:r>
              <a:rPr lang="en-GB" sz="2000" dirty="0"/>
              <a:t>are generally around 0300-0500 and 1400-1600 (Increases in fatigue related road traffic collisions between these times) </a:t>
            </a:r>
          </a:p>
          <a:p>
            <a:pPr marL="342900" indent="-342900" algn="just">
              <a:buFont typeface="Arial"/>
              <a:buChar char="•"/>
            </a:pPr>
            <a:r>
              <a:rPr lang="en-GB" dirty="0"/>
              <a:t>More than 3.5 million </a:t>
            </a:r>
            <a:r>
              <a:rPr lang="en-GB" b="1" dirty="0"/>
              <a:t>shift workers </a:t>
            </a:r>
            <a:r>
              <a:rPr lang="en-GB" dirty="0"/>
              <a:t>in the UK </a:t>
            </a:r>
            <a:endParaRPr lang="en-GB" sz="2000" dirty="0"/>
          </a:p>
          <a:p>
            <a:pPr marL="342900" indent="-342900" algn="just">
              <a:buFont typeface="Arial"/>
              <a:buChar char="•"/>
            </a:pPr>
            <a:r>
              <a:rPr lang="en-GB" sz="2000" dirty="0"/>
              <a:t>Shift Work induced fatigue is a significant risk factor increasing likelihood of accident and injury – fatigue accounts for up to 20% of serious RTCs on motorways / monotonous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000" dirty="0"/>
              <a:t>Policing is associated with high prevalence of </a:t>
            </a:r>
            <a:r>
              <a:rPr lang="en-GB" sz="2000" b="1" dirty="0"/>
              <a:t>sleep disorders </a:t>
            </a:r>
            <a:r>
              <a:rPr lang="en-GB" sz="2000" dirty="0"/>
              <a:t>and </a:t>
            </a:r>
            <a:r>
              <a:rPr lang="en-GB" sz="2000" b="1" dirty="0"/>
              <a:t>self reported drowsy driving </a:t>
            </a:r>
          </a:p>
        </p:txBody>
      </p:sp>
    </p:spTree>
    <p:extLst>
      <p:ext uri="{BB962C8B-B14F-4D97-AF65-F5344CB8AC3E}">
        <p14:creationId xmlns:p14="http://schemas.microsoft.com/office/powerpoint/2010/main" val="29409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214BA1-C26E-4C99-B035-DE335EC07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42" y="3703686"/>
            <a:ext cx="4007088" cy="2967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6141E-71BE-4F24-8A0B-80B694B3D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77" y="1069074"/>
            <a:ext cx="3656599" cy="220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B98F8AD-2373-4BBC-8D59-2B402CB40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33475"/>
            <a:ext cx="3159642" cy="655638"/>
          </a:xfrm>
        </p:spPr>
        <p:txBody>
          <a:bodyPr>
            <a:normAutofit fontScale="90000"/>
          </a:bodyPr>
          <a:lstStyle/>
          <a:p>
            <a:r>
              <a:rPr lang="en-GB" dirty="0"/>
              <a:t>Why study sleep and driver fatigue?</a:t>
            </a:r>
          </a:p>
        </p:txBody>
      </p:sp>
      <p:pic>
        <p:nvPicPr>
          <p:cNvPr id="1026" name="Picture 2" descr="Selby rail crash - 2001 (20 years ago today) a passenger train crashed into  a freight train at 142mph (229km/h) causing 10 fatalities and 82 serious  injuries : r/CatastrophicFailure">
            <a:extLst>
              <a:ext uri="{FF2B5EF4-FFF2-40B4-BE49-F238E27FC236}">
                <a16:creationId xmlns:a16="http://schemas.microsoft.com/office/drawing/2014/main" id="{47385E26-5DB8-40CD-BE0A-8FA22EB39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718" y="2712208"/>
            <a:ext cx="3596640" cy="39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463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21B6-6DAC-4F64-93EF-94B697CF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4000"/>
            <a:ext cx="10440000" cy="642581"/>
          </a:xfrm>
        </p:spPr>
        <p:txBody>
          <a:bodyPr anchor="ctr">
            <a:normAutofit/>
          </a:bodyPr>
          <a:lstStyle/>
          <a:p>
            <a:r>
              <a:rPr lang="en-GB" dirty="0"/>
              <a:t>What has changed?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7DE74-0FB3-423E-907C-81FC996A9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937716"/>
            <a:ext cx="5421000" cy="38082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3B2900-3CBA-4808-B3D0-FC3FCC702E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940150"/>
            <a:ext cx="5421000" cy="3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40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6225" y="6009422"/>
            <a:ext cx="5083937" cy="63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37D388-8113-4BEA-A37E-78D61E2A6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33475"/>
            <a:ext cx="10440988" cy="655638"/>
          </a:xfrm>
        </p:spPr>
        <p:txBody>
          <a:bodyPr/>
          <a:lstStyle/>
          <a:p>
            <a:r>
              <a:rPr lang="en-GB" dirty="0"/>
              <a:t>Line of duty road deaths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0F7414-7DB8-499A-A07A-DDD89BE8E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99" y="2040423"/>
            <a:ext cx="5265237" cy="3428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F8C780-4668-47C3-A8D8-B7A0350FD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839" y="2046168"/>
            <a:ext cx="5024863" cy="342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014A-215C-4E75-8515-8F929A06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YaTH</a:t>
            </a:r>
            <a:r>
              <a:rPr lang="en-GB" dirty="0"/>
              <a:t>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F4F4F-60F5-4108-9833-85A4BB509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2776547"/>
            <a:ext cx="2682240" cy="325473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108646-A70C-4F47-ABF2-931473361438}"/>
              </a:ext>
            </a:extLst>
          </p:cNvPr>
          <p:cNvSpPr>
            <a:spLocks noGrp="1"/>
          </p:cNvSpPr>
          <p:nvPr/>
        </p:nvSpPr>
        <p:spPr bwMode="auto">
          <a:xfrm>
            <a:off x="5143501" y="1779905"/>
            <a:ext cx="5862162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4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69875" algn="l" rtl="0" eaLnBrk="1" fontAlgn="base" hangingPunct="1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42925" indent="-269875" algn="l" rtl="0" eaLnBrk="1" fontAlgn="base" hangingPunct="1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809625" indent="-265113" algn="l" rtl="0" eaLnBrk="1" fontAlgn="base" hangingPunct="1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81088" indent="-269875" algn="l" rtl="0" eaLnBrk="1" fontAlgn="base" hangingPunct="1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538288" indent="-269875" algn="l" rtl="0" eaLnBrk="1" fontAlgn="base" hangingPunct="1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995488" indent="-269875" algn="l" rtl="0" eaLnBrk="1" fontAlgn="base" hangingPunct="1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452688" indent="-269875" algn="l" rtl="0" eaLnBrk="1" fontAlgn="base" hangingPunct="1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2909888" indent="-269875" algn="l" rtl="0" eaLnBrk="1" fontAlgn="base" hangingPunct="1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just">
              <a:buFont typeface="Arial"/>
              <a:buChar char="•"/>
            </a:pPr>
            <a:r>
              <a:rPr lang="en-GB" sz="2000" dirty="0"/>
              <a:t>In the 12 months preceding the study, </a:t>
            </a:r>
            <a:r>
              <a:rPr lang="en-GB" sz="2000" b="1" dirty="0"/>
              <a:t>6% </a:t>
            </a:r>
            <a:r>
              <a:rPr lang="en-GB" sz="2000" dirty="0"/>
              <a:t>involved in RTC / road departure on the way to or from work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000" b="1" dirty="0"/>
              <a:t>52%</a:t>
            </a:r>
            <a:r>
              <a:rPr lang="en-GB" sz="2000" dirty="0"/>
              <a:t> involved in a ‘near miss’ such as a kerb strike, lane departure or almost had an RTC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000" b="1" dirty="0"/>
              <a:t>96% </a:t>
            </a:r>
            <a:r>
              <a:rPr lang="en-GB" sz="2000" dirty="0"/>
              <a:t>of these incidents happened on the way home from work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000" b="1" dirty="0"/>
              <a:t>62% </a:t>
            </a:r>
            <a:r>
              <a:rPr lang="en-GB" sz="2000" dirty="0"/>
              <a:t>had been working a nightshift prior to the incident</a:t>
            </a:r>
          </a:p>
          <a:p>
            <a:pPr algn="just"/>
            <a:endParaRPr lang="en-GB" sz="2000" dirty="0"/>
          </a:p>
          <a:p>
            <a:pPr marL="342900" indent="-342900">
              <a:buFont typeface="Arial"/>
              <a:buChar char="•"/>
            </a:pPr>
            <a:endParaRPr lang="en-GB" sz="2000" dirty="0"/>
          </a:p>
          <a:p>
            <a:pPr marL="342900" indent="-342900">
              <a:buFont typeface="Arial"/>
              <a:buChar char="•"/>
            </a:pPr>
            <a:endParaRPr lang="en-GB" sz="2000" dirty="0"/>
          </a:p>
          <a:p>
            <a:pPr marL="342900" indent="-342900">
              <a:buFont typeface="Arial"/>
              <a:buChar char="•"/>
            </a:pPr>
            <a:endParaRPr lang="en-GB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DFC535-41B8-4E8E-9695-B6AF18E6B82B}"/>
              </a:ext>
            </a:extLst>
          </p:cNvPr>
          <p:cNvSpPr txBox="1">
            <a:spLocks/>
          </p:cNvSpPr>
          <p:nvPr/>
        </p:nvSpPr>
        <p:spPr>
          <a:xfrm>
            <a:off x="876000" y="1811506"/>
            <a:ext cx="10440000" cy="642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E2C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/>
              <a:t>Questionnaire</a:t>
            </a:r>
          </a:p>
        </p:txBody>
      </p:sp>
    </p:spTree>
    <p:extLst>
      <p:ext uri="{BB962C8B-B14F-4D97-AF65-F5344CB8AC3E}">
        <p14:creationId xmlns:p14="http://schemas.microsoft.com/office/powerpoint/2010/main" val="183111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014A-215C-4E75-8515-8F929A06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NYP study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DFC535-41B8-4E8E-9695-B6AF18E6B82B}"/>
              </a:ext>
            </a:extLst>
          </p:cNvPr>
          <p:cNvSpPr txBox="1">
            <a:spLocks/>
          </p:cNvSpPr>
          <p:nvPr/>
        </p:nvSpPr>
        <p:spPr>
          <a:xfrm>
            <a:off x="876000" y="1811506"/>
            <a:ext cx="10440000" cy="642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E2C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/>
              <a:t>Sleep and cognitive performance measurement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21CA1-6E90-4E91-8D6D-51CBB68DD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769" y="2852231"/>
            <a:ext cx="3653972" cy="2707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DB7E3-9D5E-4DBA-9667-B740FAC93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58" y="2852231"/>
            <a:ext cx="3653973" cy="28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55594"/>
      </p:ext>
    </p:extLst>
  </p:cSld>
  <p:clrMapOvr>
    <a:masterClrMapping/>
  </p:clrMapOvr>
</p:sld>
</file>

<file path=ppt/theme/theme1.xml><?xml version="1.0" encoding="utf-8"?>
<a:theme xmlns:a="http://schemas.openxmlformats.org/drawingml/2006/main" name="College of Policing">
  <a:themeElements>
    <a:clrScheme name="College theme">
      <a:dk1>
        <a:srgbClr val="2E2C70"/>
      </a:dk1>
      <a:lt1>
        <a:sysClr val="window" lastClr="FFFFFF"/>
      </a:lt1>
      <a:dk2>
        <a:srgbClr val="2E2C70"/>
      </a:dk2>
      <a:lt2>
        <a:srgbClr val="FFFFFF"/>
      </a:lt2>
      <a:accent1>
        <a:srgbClr val="0D7EAB"/>
      </a:accent1>
      <a:accent2>
        <a:srgbClr val="C75000"/>
      </a:accent2>
      <a:accent3>
        <a:srgbClr val="35826A"/>
      </a:accent3>
      <a:accent4>
        <a:srgbClr val="5D4FB5"/>
      </a:accent4>
      <a:accent5>
        <a:srgbClr val="687887"/>
      </a:accent5>
      <a:accent6>
        <a:srgbClr val="DC143C"/>
      </a:accent6>
      <a:hlink>
        <a:srgbClr val="2E2C70"/>
      </a:hlink>
      <a:folHlink>
        <a:srgbClr val="650017"/>
      </a:folHlink>
    </a:clrScheme>
    <a:fontScheme name="College of Polic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_PowerPoint_template-crime-OFF-SEN" id="{2290824B-1679-4C6E-8144-31C3D20572C3}" vid="{ACE10CB9-7C4B-4805-BB0B-B39A813BCC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CoP-PowerPoint-crime</Template>
  <TotalTime>20836</TotalTime>
  <Words>722</Words>
  <Application>Microsoft Office PowerPoint</Application>
  <PresentationFormat>Widescreen</PresentationFormat>
  <Paragraphs>104</Paragraphs>
  <Slides>23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Wingdings</vt:lpstr>
      <vt:lpstr>College of Policing</vt:lpstr>
      <vt:lpstr>Acrobat Document</vt:lpstr>
      <vt:lpstr>Sleep and fatigue in policing</vt:lpstr>
      <vt:lpstr>Sleep and fatigue in policing</vt:lpstr>
      <vt:lpstr> What is healthy sleep?</vt:lpstr>
      <vt:lpstr>Sleepiness and safety</vt:lpstr>
      <vt:lpstr>Why study sleep and driver fatigue?</vt:lpstr>
      <vt:lpstr>What has changed?</vt:lpstr>
      <vt:lpstr>Line of duty road deaths</vt:lpstr>
      <vt:lpstr>YaTH study</vt:lpstr>
      <vt:lpstr>NYP study</vt:lpstr>
      <vt:lpstr>Shift patterns for wellbeing</vt:lpstr>
      <vt:lpstr> </vt:lpstr>
      <vt:lpstr> </vt:lpstr>
      <vt:lpstr>Working closely with College of Policing, the National Police Chiefs’ Council and the Home Office, we want to:  </vt:lpstr>
      <vt:lpstr>Creating academic partners and networks</vt:lpstr>
      <vt:lpstr>National Police Wellbeing Survey findings – 2019</vt:lpstr>
      <vt:lpstr>National Police Wellbeing Survey findings – 2020</vt:lpstr>
      <vt:lpstr>National Police Wellbeing Survey findings – 2021</vt:lpstr>
      <vt:lpstr> WSU - Fatigue and shift working risk management strategy</vt:lpstr>
      <vt:lpstr> University of Surrey</vt:lpstr>
      <vt:lpstr> Dr Sophie Bostock</vt:lpstr>
      <vt:lpstr>ViRTi</vt:lpstr>
      <vt:lpstr>Fatigue considerations</vt:lpstr>
      <vt:lpstr>Any questions?  Yvonne.taylor@college.police.uk</vt:lpstr>
    </vt:vector>
  </TitlesOfParts>
  <Company>College of Policing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Hesketh</dc:creator>
  <cp:lastModifiedBy>Yvonne Taylor</cp:lastModifiedBy>
  <cp:revision>83</cp:revision>
  <dcterms:created xsi:type="dcterms:W3CDTF">2020-08-11T12:30:37Z</dcterms:created>
  <dcterms:modified xsi:type="dcterms:W3CDTF">2022-05-17T07:51:32Z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a96fd8-5f9a-4146-8576-c9b4c82bae20_Enabled">
    <vt:lpwstr>true</vt:lpwstr>
  </property>
  <property fmtid="{D5CDD505-2E9C-101B-9397-08002B2CF9AE}" pid="3" name="MSIP_Label_8ca96fd8-5f9a-4146-8576-c9b4c82bae20_SetDate">
    <vt:lpwstr>2021-11-18T10:51:41Z</vt:lpwstr>
  </property>
  <property fmtid="{D5CDD505-2E9C-101B-9397-08002B2CF9AE}" pid="4" name="MSIP_Label_8ca96fd8-5f9a-4146-8576-c9b4c82bae20_Method">
    <vt:lpwstr>Standard</vt:lpwstr>
  </property>
  <property fmtid="{D5CDD505-2E9C-101B-9397-08002B2CF9AE}" pid="5" name="MSIP_Label_8ca96fd8-5f9a-4146-8576-c9b4c82bae20_Name">
    <vt:lpwstr>OFFICIAL</vt:lpwstr>
  </property>
  <property fmtid="{D5CDD505-2E9C-101B-9397-08002B2CF9AE}" pid="6" name="MSIP_Label_8ca96fd8-5f9a-4146-8576-c9b4c82bae20_SiteId">
    <vt:lpwstr>680d633d-1744-457e-8440-60d694f69e7b</vt:lpwstr>
  </property>
  <property fmtid="{D5CDD505-2E9C-101B-9397-08002B2CF9AE}" pid="7" name="MSIP_Label_8ca96fd8-5f9a-4146-8576-c9b4c82bae20_ActionId">
    <vt:lpwstr>c119aafb-a783-47c1-9a74-1d8ecbc9a273</vt:lpwstr>
  </property>
  <property fmtid="{D5CDD505-2E9C-101B-9397-08002B2CF9AE}" pid="8" name="MSIP_Label_8ca96fd8-5f9a-4146-8576-c9b4c82bae20_ContentBits">
    <vt:lpwstr>0</vt:lpwstr>
  </property>
</Properties>
</file>