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26"/>
  </p:notesMasterIdLst>
  <p:handoutMasterIdLst>
    <p:handoutMasterId r:id="rId27"/>
  </p:handoutMasterIdLst>
  <p:sldIdLst>
    <p:sldId id="2043" r:id="rId2"/>
    <p:sldId id="2055" r:id="rId3"/>
    <p:sldId id="2083" r:id="rId4"/>
    <p:sldId id="2067" r:id="rId5"/>
    <p:sldId id="2072" r:id="rId6"/>
    <p:sldId id="2075" r:id="rId7"/>
    <p:sldId id="2073" r:id="rId8"/>
    <p:sldId id="371" r:id="rId9"/>
    <p:sldId id="2074" r:id="rId10"/>
    <p:sldId id="263" r:id="rId11"/>
    <p:sldId id="2054" r:id="rId12"/>
    <p:sldId id="2048" r:id="rId13"/>
    <p:sldId id="2049" r:id="rId14"/>
    <p:sldId id="2050" r:id="rId15"/>
    <p:sldId id="2051" r:id="rId16"/>
    <p:sldId id="2117" r:id="rId17"/>
    <p:sldId id="2078" r:id="rId18"/>
    <p:sldId id="2052" r:id="rId19"/>
    <p:sldId id="2046" r:id="rId20"/>
    <p:sldId id="2056" r:id="rId21"/>
    <p:sldId id="2084" r:id="rId22"/>
    <p:sldId id="402" r:id="rId23"/>
    <p:sldId id="2044" r:id="rId24"/>
    <p:sldId id="30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3" userDrawn="1">
          <p15:clr>
            <a:srgbClr val="A4A3A4"/>
          </p15:clr>
        </p15:guide>
        <p15:guide id="3" pos="1890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346" userDrawn="1">
          <p15:clr>
            <a:srgbClr val="A4A3A4"/>
          </p15:clr>
        </p15:guide>
        <p15:guide id="6" orient="horz" pos="3974" userDrawn="1">
          <p15:clr>
            <a:srgbClr val="A4A3A4"/>
          </p15:clr>
        </p15:guide>
        <p15:guide id="7" pos="5790" userDrawn="1">
          <p15:clr>
            <a:srgbClr val="A4A3A4"/>
          </p15:clr>
        </p15:guide>
        <p15:guide id="9" pos="325" userDrawn="1">
          <p15:clr>
            <a:srgbClr val="A4A3A4"/>
          </p15:clr>
        </p15:guide>
        <p15:guide id="10" orient="horz" pos="42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8"/>
    <a:srgbClr val="F3F3F3"/>
    <a:srgbClr val="B4B4B5"/>
    <a:srgbClr val="B3B4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10" autoAdjust="0"/>
    <p:restoredTop sz="95186"/>
  </p:normalViewPr>
  <p:slideViewPr>
    <p:cSldViewPr snapToGrid="0" snapToObjects="1" showGuides="1">
      <p:cViewPr varScale="1">
        <p:scale>
          <a:sx n="108" d="100"/>
          <a:sy n="108" d="100"/>
        </p:scale>
        <p:origin x="546" y="114"/>
      </p:cViewPr>
      <p:guideLst>
        <p:guide orient="horz" pos="2160"/>
        <p:guide pos="7333"/>
        <p:guide pos="1890"/>
        <p:guide pos="3840"/>
        <p:guide orient="horz" pos="346"/>
        <p:guide orient="horz" pos="3974"/>
        <p:guide pos="5790"/>
        <p:guide pos="325"/>
        <p:guide orient="horz" pos="42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7" d="100"/>
          <a:sy n="77" d="100"/>
        </p:scale>
        <p:origin x="343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4" Type="http://schemas.openxmlformats.org/officeDocument/2006/relationships/image" Target="../media/image2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532163-F6A9-4822-83F9-5E3B86F4C3E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B2D405-316A-4854-BF4B-9FEEECD098F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b="1" dirty="0"/>
            <a:t>Nourishing Activities: </a:t>
          </a:r>
          <a:r>
            <a:rPr lang="en-US" sz="3200" dirty="0"/>
            <a:t>Those things that lift your mood or give you energy.</a:t>
          </a:r>
        </a:p>
      </dgm:t>
    </dgm:pt>
    <dgm:pt modelId="{A7377F7F-A95C-4E78-BA04-D425BA07375E}" type="parTrans" cxnId="{76D039B1-F395-48FF-BD31-3F519AE978F0}">
      <dgm:prSet/>
      <dgm:spPr/>
      <dgm:t>
        <a:bodyPr/>
        <a:lstStyle/>
        <a:p>
          <a:endParaRPr lang="en-US"/>
        </a:p>
      </dgm:t>
    </dgm:pt>
    <dgm:pt modelId="{C287BD2B-9CFA-4D7B-9C97-689E193D1018}" type="sibTrans" cxnId="{76D039B1-F395-48FF-BD31-3F519AE978F0}">
      <dgm:prSet/>
      <dgm:spPr/>
      <dgm:t>
        <a:bodyPr/>
        <a:lstStyle/>
        <a:p>
          <a:endParaRPr lang="en-US"/>
        </a:p>
      </dgm:t>
    </dgm:pt>
    <dgm:pt modelId="{4DBDA992-BCA1-4B21-AB29-E3DF25C1FAE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b="1" dirty="0"/>
            <a:t>Depleting Activities: </a:t>
          </a:r>
          <a:r>
            <a:rPr lang="en-US" sz="3200" dirty="0"/>
            <a:t>Those things that dampen your mood or take your energy. </a:t>
          </a:r>
        </a:p>
      </dgm:t>
    </dgm:pt>
    <dgm:pt modelId="{5FBA1F8F-F744-441C-9BFF-7994F8E0996F}" type="parTrans" cxnId="{56A21824-BBEB-4C10-B865-6926BD6FD034}">
      <dgm:prSet/>
      <dgm:spPr/>
      <dgm:t>
        <a:bodyPr/>
        <a:lstStyle/>
        <a:p>
          <a:endParaRPr lang="en-US"/>
        </a:p>
      </dgm:t>
    </dgm:pt>
    <dgm:pt modelId="{94EB594E-2FB1-468A-B109-B63BEF99F4F4}" type="sibTrans" cxnId="{56A21824-BBEB-4C10-B865-6926BD6FD034}">
      <dgm:prSet/>
      <dgm:spPr/>
      <dgm:t>
        <a:bodyPr/>
        <a:lstStyle/>
        <a:p>
          <a:endParaRPr lang="en-US"/>
        </a:p>
      </dgm:t>
    </dgm:pt>
    <dgm:pt modelId="{EA667567-AE5E-4DDF-ACC1-F376BA1CCD52}" type="pres">
      <dgm:prSet presAssocID="{58532163-F6A9-4822-83F9-5E3B86F4C3EB}" presName="root" presStyleCnt="0">
        <dgm:presLayoutVars>
          <dgm:dir/>
          <dgm:resizeHandles val="exact"/>
        </dgm:presLayoutVars>
      </dgm:prSet>
      <dgm:spPr/>
    </dgm:pt>
    <dgm:pt modelId="{0E4CE7B8-2157-4931-AC3A-FC73BD479D80}" type="pres">
      <dgm:prSet presAssocID="{39B2D405-316A-4854-BF4B-9FEEECD098FA}" presName="compNode" presStyleCnt="0"/>
      <dgm:spPr/>
    </dgm:pt>
    <dgm:pt modelId="{E43A9700-CED2-4DA1-BBFD-9F6E3F42B393}" type="pres">
      <dgm:prSet presAssocID="{39B2D405-316A-4854-BF4B-9FEEECD098FA}" presName="bgRect" presStyleLbl="bgShp" presStyleIdx="0" presStyleCnt="2"/>
      <dgm:spPr/>
    </dgm:pt>
    <dgm:pt modelId="{4A9C292D-0BAA-48AB-8258-3B892D17F5E2}" type="pres">
      <dgm:prSet presAssocID="{39B2D405-316A-4854-BF4B-9FEEECD098F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B6E67909-1186-49DE-9AF6-0B87C220CC77}" type="pres">
      <dgm:prSet presAssocID="{39B2D405-316A-4854-BF4B-9FEEECD098FA}" presName="spaceRect" presStyleCnt="0"/>
      <dgm:spPr/>
    </dgm:pt>
    <dgm:pt modelId="{35FB9585-7586-49BB-9047-DBF39738E854}" type="pres">
      <dgm:prSet presAssocID="{39B2D405-316A-4854-BF4B-9FEEECD098FA}" presName="parTx" presStyleLbl="revTx" presStyleIdx="0" presStyleCnt="2">
        <dgm:presLayoutVars>
          <dgm:chMax val="0"/>
          <dgm:chPref val="0"/>
        </dgm:presLayoutVars>
      </dgm:prSet>
      <dgm:spPr/>
    </dgm:pt>
    <dgm:pt modelId="{A9C99477-E00E-4269-8A80-858C82177529}" type="pres">
      <dgm:prSet presAssocID="{C287BD2B-9CFA-4D7B-9C97-689E193D1018}" presName="sibTrans" presStyleCnt="0"/>
      <dgm:spPr/>
    </dgm:pt>
    <dgm:pt modelId="{DDC32263-D211-4DA6-A816-13AE32833F1A}" type="pres">
      <dgm:prSet presAssocID="{4DBDA992-BCA1-4B21-AB29-E3DF25C1FAE7}" presName="compNode" presStyleCnt="0"/>
      <dgm:spPr/>
    </dgm:pt>
    <dgm:pt modelId="{D964AF61-E942-4BAD-98D5-12F75EED2F33}" type="pres">
      <dgm:prSet presAssocID="{4DBDA992-BCA1-4B21-AB29-E3DF25C1FAE7}" presName="bgRect" presStyleLbl="bgShp" presStyleIdx="1" presStyleCnt="2"/>
      <dgm:spPr/>
    </dgm:pt>
    <dgm:pt modelId="{09F908A0-C9BF-4E28-BC41-6FDA1C0AAFDA}" type="pres">
      <dgm:prSet presAssocID="{4DBDA992-BCA1-4B21-AB29-E3DF25C1FAE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0A8C5B35-08F0-4C56-AD05-5F27A0B4A11E}" type="pres">
      <dgm:prSet presAssocID="{4DBDA992-BCA1-4B21-AB29-E3DF25C1FAE7}" presName="spaceRect" presStyleCnt="0"/>
      <dgm:spPr/>
    </dgm:pt>
    <dgm:pt modelId="{8214E262-5131-4DE9-B600-60011FBADD90}" type="pres">
      <dgm:prSet presAssocID="{4DBDA992-BCA1-4B21-AB29-E3DF25C1FAE7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6A21824-BBEB-4C10-B865-6926BD6FD034}" srcId="{58532163-F6A9-4822-83F9-5E3B86F4C3EB}" destId="{4DBDA992-BCA1-4B21-AB29-E3DF25C1FAE7}" srcOrd="1" destOrd="0" parTransId="{5FBA1F8F-F744-441C-9BFF-7994F8E0996F}" sibTransId="{94EB594E-2FB1-468A-B109-B63BEF99F4F4}"/>
    <dgm:cxn modelId="{73414227-B4C4-4BB0-A29B-355FF6E50B92}" type="presOf" srcId="{58532163-F6A9-4822-83F9-5E3B86F4C3EB}" destId="{EA667567-AE5E-4DDF-ACC1-F376BA1CCD52}" srcOrd="0" destOrd="0" presId="urn:microsoft.com/office/officeart/2018/2/layout/IconVerticalSolidList"/>
    <dgm:cxn modelId="{EA713F6E-9E46-4FF6-8323-1A1670719641}" type="presOf" srcId="{4DBDA992-BCA1-4B21-AB29-E3DF25C1FAE7}" destId="{8214E262-5131-4DE9-B600-60011FBADD90}" srcOrd="0" destOrd="0" presId="urn:microsoft.com/office/officeart/2018/2/layout/IconVerticalSolidList"/>
    <dgm:cxn modelId="{7115017D-BD28-489F-B6E4-E0FB1424E075}" type="presOf" srcId="{39B2D405-316A-4854-BF4B-9FEEECD098FA}" destId="{35FB9585-7586-49BB-9047-DBF39738E854}" srcOrd="0" destOrd="0" presId="urn:microsoft.com/office/officeart/2018/2/layout/IconVerticalSolidList"/>
    <dgm:cxn modelId="{76D039B1-F395-48FF-BD31-3F519AE978F0}" srcId="{58532163-F6A9-4822-83F9-5E3B86F4C3EB}" destId="{39B2D405-316A-4854-BF4B-9FEEECD098FA}" srcOrd="0" destOrd="0" parTransId="{A7377F7F-A95C-4E78-BA04-D425BA07375E}" sibTransId="{C287BD2B-9CFA-4D7B-9C97-689E193D1018}"/>
    <dgm:cxn modelId="{F0D319DC-8273-4A1C-A1C6-1C3530328370}" type="presParOf" srcId="{EA667567-AE5E-4DDF-ACC1-F376BA1CCD52}" destId="{0E4CE7B8-2157-4931-AC3A-FC73BD479D80}" srcOrd="0" destOrd="0" presId="urn:microsoft.com/office/officeart/2018/2/layout/IconVerticalSolidList"/>
    <dgm:cxn modelId="{65261FCA-2C6F-491B-9606-DCC9C7B8C6C5}" type="presParOf" srcId="{0E4CE7B8-2157-4931-AC3A-FC73BD479D80}" destId="{E43A9700-CED2-4DA1-BBFD-9F6E3F42B393}" srcOrd="0" destOrd="0" presId="urn:microsoft.com/office/officeart/2018/2/layout/IconVerticalSolidList"/>
    <dgm:cxn modelId="{1AACF100-8507-4DDB-AF6F-14C1E5CFE7BB}" type="presParOf" srcId="{0E4CE7B8-2157-4931-AC3A-FC73BD479D80}" destId="{4A9C292D-0BAA-48AB-8258-3B892D17F5E2}" srcOrd="1" destOrd="0" presId="urn:microsoft.com/office/officeart/2018/2/layout/IconVerticalSolidList"/>
    <dgm:cxn modelId="{9A28A276-A7D2-4B37-8AD4-B803A507BB97}" type="presParOf" srcId="{0E4CE7B8-2157-4931-AC3A-FC73BD479D80}" destId="{B6E67909-1186-49DE-9AF6-0B87C220CC77}" srcOrd="2" destOrd="0" presId="urn:microsoft.com/office/officeart/2018/2/layout/IconVerticalSolidList"/>
    <dgm:cxn modelId="{797E0B6D-3F0F-41CF-871F-138A825AFF68}" type="presParOf" srcId="{0E4CE7B8-2157-4931-AC3A-FC73BD479D80}" destId="{35FB9585-7586-49BB-9047-DBF39738E854}" srcOrd="3" destOrd="0" presId="urn:microsoft.com/office/officeart/2018/2/layout/IconVerticalSolidList"/>
    <dgm:cxn modelId="{24C7E1FD-DC35-47CB-BE39-42307E0620B9}" type="presParOf" srcId="{EA667567-AE5E-4DDF-ACC1-F376BA1CCD52}" destId="{A9C99477-E00E-4269-8A80-858C82177529}" srcOrd="1" destOrd="0" presId="urn:microsoft.com/office/officeart/2018/2/layout/IconVerticalSolidList"/>
    <dgm:cxn modelId="{ECB6B9B6-C3AE-4B2B-BFDF-B1BE87414780}" type="presParOf" srcId="{EA667567-AE5E-4DDF-ACC1-F376BA1CCD52}" destId="{DDC32263-D211-4DA6-A816-13AE32833F1A}" srcOrd="2" destOrd="0" presId="urn:microsoft.com/office/officeart/2018/2/layout/IconVerticalSolidList"/>
    <dgm:cxn modelId="{B75604FF-D28F-4767-BB1B-92DB5CB73441}" type="presParOf" srcId="{DDC32263-D211-4DA6-A816-13AE32833F1A}" destId="{D964AF61-E942-4BAD-98D5-12F75EED2F33}" srcOrd="0" destOrd="0" presId="urn:microsoft.com/office/officeart/2018/2/layout/IconVerticalSolidList"/>
    <dgm:cxn modelId="{710F4699-C354-4EA7-87EB-5CF29CFC5484}" type="presParOf" srcId="{DDC32263-D211-4DA6-A816-13AE32833F1A}" destId="{09F908A0-C9BF-4E28-BC41-6FDA1C0AAFDA}" srcOrd="1" destOrd="0" presId="urn:microsoft.com/office/officeart/2018/2/layout/IconVerticalSolidList"/>
    <dgm:cxn modelId="{6C3CD1AF-D648-4CBE-89CC-9261D73AAC73}" type="presParOf" srcId="{DDC32263-D211-4DA6-A816-13AE32833F1A}" destId="{0A8C5B35-08F0-4C56-AD05-5F27A0B4A11E}" srcOrd="2" destOrd="0" presId="urn:microsoft.com/office/officeart/2018/2/layout/IconVerticalSolidList"/>
    <dgm:cxn modelId="{A49A6AE8-C8D7-4677-953D-2EBC9E79DCEE}" type="presParOf" srcId="{DDC32263-D211-4DA6-A816-13AE32833F1A}" destId="{8214E262-5131-4DE9-B600-60011FBADD9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A9700-CED2-4DA1-BBFD-9F6E3F42B393}">
      <dsp:nvSpPr>
        <dsp:cNvPr id="0" name=""/>
        <dsp:cNvSpPr/>
      </dsp:nvSpPr>
      <dsp:spPr>
        <a:xfrm>
          <a:off x="0" y="2349"/>
          <a:ext cx="7630160" cy="13335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9C292D-0BAA-48AB-8258-3B892D17F5E2}">
      <dsp:nvSpPr>
        <dsp:cNvPr id="0" name=""/>
        <dsp:cNvSpPr/>
      </dsp:nvSpPr>
      <dsp:spPr>
        <a:xfrm>
          <a:off x="403412" y="302408"/>
          <a:ext cx="734194" cy="7334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FB9585-7586-49BB-9047-DBF39738E854}">
      <dsp:nvSpPr>
        <dsp:cNvPr id="0" name=""/>
        <dsp:cNvSpPr/>
      </dsp:nvSpPr>
      <dsp:spPr>
        <a:xfrm>
          <a:off x="1541019" y="2349"/>
          <a:ext cx="5828946" cy="1334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277" tIns="141277" rIns="141277" bIns="141277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Nourishing Activities: </a:t>
          </a:r>
          <a:r>
            <a:rPr lang="en-US" sz="3200" kern="1200" dirty="0"/>
            <a:t>Those things that lift your mood or give you energy.</a:t>
          </a:r>
        </a:p>
      </dsp:txBody>
      <dsp:txXfrm>
        <a:off x="1541019" y="2349"/>
        <a:ext cx="5828946" cy="1334899"/>
      </dsp:txXfrm>
    </dsp:sp>
    <dsp:sp modelId="{D964AF61-E942-4BAD-98D5-12F75EED2F33}">
      <dsp:nvSpPr>
        <dsp:cNvPr id="0" name=""/>
        <dsp:cNvSpPr/>
      </dsp:nvSpPr>
      <dsp:spPr>
        <a:xfrm>
          <a:off x="0" y="1494295"/>
          <a:ext cx="7630160" cy="13335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F908A0-C9BF-4E28-BC41-6FDA1C0AAFDA}">
      <dsp:nvSpPr>
        <dsp:cNvPr id="0" name=""/>
        <dsp:cNvSpPr/>
      </dsp:nvSpPr>
      <dsp:spPr>
        <a:xfrm>
          <a:off x="403412" y="1794354"/>
          <a:ext cx="734194" cy="7334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14E262-5131-4DE9-B600-60011FBADD90}">
      <dsp:nvSpPr>
        <dsp:cNvPr id="0" name=""/>
        <dsp:cNvSpPr/>
      </dsp:nvSpPr>
      <dsp:spPr>
        <a:xfrm>
          <a:off x="1541019" y="1494295"/>
          <a:ext cx="5828946" cy="1334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277" tIns="141277" rIns="141277" bIns="141277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Depleting Activities: </a:t>
          </a:r>
          <a:r>
            <a:rPr lang="en-US" sz="3200" kern="1200" dirty="0"/>
            <a:t>Those things that dampen your mood or take your energy. </a:t>
          </a:r>
        </a:p>
      </dsp:txBody>
      <dsp:txXfrm>
        <a:off x="1541019" y="1494295"/>
        <a:ext cx="5828946" cy="1334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367838-CB9E-1C4E-B6E3-A78C0BA007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 dirty="0">
              <a:latin typeface="Merriweather Light" pitchFamily="2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4E375D-1A8F-9F4D-8CC8-BAE8A5E91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18E09-BFC9-6B48-96B7-BE5177A01D51}" type="datetimeFigureOut">
              <a:rPr lang="es-ES_tradnl" smtClean="0">
                <a:latin typeface="Merriweather Light" pitchFamily="2" charset="77"/>
              </a:rPr>
              <a:t>24/05/2022</a:t>
            </a:fld>
            <a:endParaRPr lang="es-ES_tradnl" dirty="0">
              <a:latin typeface="Merriweather Light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E7A4FF-704A-954D-BC9C-F371462E0F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 dirty="0">
              <a:latin typeface="Merriweather Light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880EF-7252-FC47-A361-5A3684F19A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F8D33-B625-EE45-B94F-4FC0DF67D7D4}" type="slidenum">
              <a:rPr lang="es-ES_tradnl" smtClean="0">
                <a:latin typeface="Merriweather Light" pitchFamily="2" charset="77"/>
              </a:rPr>
              <a:t>‹#›</a:t>
            </a:fld>
            <a:endParaRPr lang="es-ES_tradnl" dirty="0">
              <a:latin typeface="Merriweather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3075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erriweather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erriweather Light" pitchFamily="2" charset="77"/>
              </a:defRPr>
            </a:lvl1pPr>
          </a:lstStyle>
          <a:p>
            <a:fld id="{88EDFB7E-8A14-5F4A-A8BC-FEC574E653A4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erriweather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erriweather Light" pitchFamily="2" charset="77"/>
              </a:defRPr>
            </a:lvl1pPr>
          </a:lstStyle>
          <a:p>
            <a:fld id="{4A1814F3-7BF6-CC41-BA5F-F3649E84E6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26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rriweather Ligh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erriweather Ligh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erriweather Ligh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erriweather Ligh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erriweather Ligh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/>
              <a:t>Game based on research conducted by Aalto University published in 2013. Bodily maps of emotions. BASICALLY YOUR EARLY WARNING SYSTEM</a:t>
            </a:r>
            <a:r>
              <a:rPr lang="en-GB" baseline="0" dirty="0"/>
              <a:t> BECAUSE THOUGHTS CAN GIVE ARISE TO EMOTIONS WHICH AFFECT THE BODY BEFORE WE REALISE AN EMOTION HAS BEEN EVOKED.</a:t>
            </a:r>
            <a:endParaRPr lang="en-GB" dirty="0"/>
          </a:p>
          <a:p>
            <a:endParaRPr lang="en-GB" dirty="0"/>
          </a:p>
          <a:p>
            <a:r>
              <a:rPr lang="en-GB" dirty="0"/>
              <a:t>You might think that most of what going</a:t>
            </a:r>
            <a:r>
              <a:rPr lang="en-GB" baseline="0" dirty="0"/>
              <a:t> on is in our brain BUT the brain is connected to the rest of our body. THE BODY IS WHERE EMOTIONS MAY BE FELT AS SENSATIONS TRIGGERED BY THE NERVOUS SYSTEM.</a:t>
            </a:r>
          </a:p>
          <a:p>
            <a:endParaRPr lang="en-GB" baseline="0" dirty="0"/>
          </a:p>
          <a:p>
            <a:r>
              <a:rPr lang="en-GB" baseline="0" dirty="0"/>
              <a:t>Emotions adjust our mental AND bodily states to cope with the challenges detected in our environment.</a:t>
            </a:r>
          </a:p>
          <a:p>
            <a:endParaRPr lang="en-GB" baseline="0" dirty="0"/>
          </a:p>
          <a:p>
            <a:r>
              <a:rPr lang="en-GB" baseline="0" dirty="0"/>
              <a:t>Emotions adjust our mental AND bodily states – this way they prepare us to react swiftly to dangers but also to opportunities such as pleasurable social interactions.</a:t>
            </a:r>
          </a:p>
          <a:p>
            <a:endParaRPr lang="en-GB" baseline="0" dirty="0"/>
          </a:p>
          <a:p>
            <a:r>
              <a:rPr lang="en-GB" baseline="0" dirty="0"/>
              <a:t>The body maps show regions whose activation increased (warm colours) or decreased (cool colours) during emotions.</a:t>
            </a:r>
          </a:p>
          <a:p>
            <a:endParaRPr lang="en-GB" baseline="0" dirty="0"/>
          </a:p>
          <a:p>
            <a:r>
              <a:rPr lang="en-GB" baseline="0" dirty="0"/>
              <a:t>WHICH OF THESE EMOTIONS GOES WITH EACH OF THE IMAGES OF SENSATIONS EXPERIENCED IN THE BODY? DISCUSS AS A GROUP. (SPLIT UP INTO 3 GROUPS?)</a:t>
            </a:r>
          </a:p>
          <a:p>
            <a:endParaRPr lang="en-GB" baseline="0" dirty="0"/>
          </a:p>
          <a:p>
            <a:r>
              <a:rPr lang="en-GB" baseline="0" dirty="0"/>
              <a:t>What's the learning here?</a:t>
            </a:r>
          </a:p>
          <a:p>
            <a:endParaRPr lang="en-GB" baseline="0" dirty="0"/>
          </a:p>
          <a:p>
            <a:r>
              <a:rPr lang="en-GB" baseline="0" dirty="0"/>
              <a:t>Each emotion is telling us what to do </a:t>
            </a:r>
            <a:r>
              <a:rPr lang="en-GB" baseline="0" dirty="0" err="1"/>
              <a:t>i.e</a:t>
            </a:r>
            <a:r>
              <a:rPr lang="en-GB" baseline="0" dirty="0"/>
              <a:t> Afraid –body preparing to run away, Angry – preparing to fight, disgusted – body preparing to reject or expel poison (Urging, sick feeling?)</a:t>
            </a:r>
          </a:p>
          <a:p>
            <a:endParaRPr lang="en-GB" baseline="0" dirty="0"/>
          </a:p>
          <a:p>
            <a:r>
              <a:rPr lang="en-GB" baseline="0" dirty="0"/>
              <a:t>Recognising body/mind connection gives us a foundation to live with more ease.</a:t>
            </a:r>
          </a:p>
          <a:p>
            <a:endParaRPr lang="en-GB" baseline="0" dirty="0"/>
          </a:p>
          <a:p>
            <a:r>
              <a:rPr lang="en-GB" baseline="0" dirty="0"/>
              <a:t>Recognising the body as a Radar. Each emotion is expressed as sensations in different parts of the body  and we need to be aware of this.</a:t>
            </a:r>
          </a:p>
          <a:p>
            <a:endParaRPr lang="en-GB" baseline="0" dirty="0"/>
          </a:p>
          <a:p>
            <a:r>
              <a:rPr lang="en-GB" baseline="0" dirty="0"/>
              <a:t>Happiness is the one emotion where sensations are spread all over the whole body and the ONE EMOTION THAT DOES NOT REQUIRE ACTION.</a:t>
            </a:r>
          </a:p>
          <a:p>
            <a:endParaRPr lang="en-GB" baseline="0" dirty="0"/>
          </a:p>
          <a:p>
            <a:r>
              <a:rPr lang="en-US" dirty="0"/>
              <a:t>Numerous studies have established that emotion systems prepare us to meet challenges encountered in the environment by adjusting the activation of the cardiovascular, skeletomuscular, neuroendocrine, and autonomic nervous system (ANS). </a:t>
            </a:r>
          </a:p>
          <a:p>
            <a:endParaRPr lang="en-US" dirty="0"/>
          </a:p>
          <a:p>
            <a:r>
              <a:rPr lang="en-US" dirty="0"/>
              <a:t>This link between emotions and bodily states is also reflected in the way we speak of emotions : a young bride getting married next week may suddenly have “cold feet,” severely disappointed lovers may be “heartbroken,” and our favorite song may send “a shiver down our spine.”</a:t>
            </a:r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/>
              <a:t>TME WorkplaceMT 60 Week 2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D2.4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C9C1B0F-8BEE-B04E-A5F8-4080797FACB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0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>
            <a:extLst>
              <a:ext uri="{FF2B5EF4-FFF2-40B4-BE49-F238E27FC236}">
                <a16:creationId xmlns:a16="http://schemas.microsoft.com/office/drawing/2014/main" id="{A78DDF63-5E1A-DB4D-B8B3-3EA5D5F33EF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fld id="{D6B92F88-E2AC-F247-982C-13420405AE2F}" type="slidenum">
              <a:rPr lang="en-US" altLang="en-US">
                <a:solidFill>
                  <a:srgbClr val="000000"/>
                </a:solidFill>
                <a:latin typeface="Merriweather Light" pitchFamily="2" charset="77"/>
              </a:rPr>
              <a:pPr/>
              <a:t>23</a:t>
            </a:fld>
            <a:endParaRPr lang="en-US" altLang="en-US" dirty="0">
              <a:solidFill>
                <a:srgbClr val="000000"/>
              </a:solidFill>
              <a:latin typeface="Merriweather Light" pitchFamily="2" charset="77"/>
            </a:endParaRPr>
          </a:p>
        </p:txBody>
      </p:sp>
      <p:sp>
        <p:nvSpPr>
          <p:cNvPr id="6147" name="Text Box 1">
            <a:extLst>
              <a:ext uri="{FF2B5EF4-FFF2-40B4-BE49-F238E27FC236}">
                <a16:creationId xmlns:a16="http://schemas.microsoft.com/office/drawing/2014/main" id="{8D76859E-542C-3F49-884D-AE958DBFEF7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Text Box 2">
            <a:extLst>
              <a:ext uri="{FF2B5EF4-FFF2-40B4-BE49-F238E27FC236}">
                <a16:creationId xmlns:a16="http://schemas.microsoft.com/office/drawing/2014/main" id="{96A4EBD2-03E3-4143-BC77-AEFE614A927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dirty="0"/>
              <a:t>Model and encourage healthy life habits to your team and your family</a:t>
            </a:r>
          </a:p>
          <a:p>
            <a:r>
              <a:rPr lang="en-US" altLang="en-US" dirty="0"/>
              <a:t>Have regular wellbeing conversations at work and home</a:t>
            </a:r>
          </a:p>
        </p:txBody>
      </p:sp>
    </p:spTree>
    <p:extLst>
      <p:ext uri="{BB962C8B-B14F-4D97-AF65-F5344CB8AC3E}">
        <p14:creationId xmlns:p14="http://schemas.microsoft.com/office/powerpoint/2010/main" val="8931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3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92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3561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23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3911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964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422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55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PTI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B72475E7-1306-C04E-A5E9-9A78D7332FC2}"/>
              </a:ext>
            </a:extLst>
          </p:cNvPr>
          <p:cNvSpPr/>
          <p:nvPr userDrawn="1"/>
        </p:nvSpPr>
        <p:spPr>
          <a:xfrm>
            <a:off x="-2" y="0"/>
            <a:ext cx="7184334" cy="6858000"/>
          </a:xfrm>
          <a:custGeom>
            <a:avLst/>
            <a:gdLst>
              <a:gd name="connsiteX0" fmla="*/ 5031977 w 7184334"/>
              <a:gd name="connsiteY0" fmla="*/ 0 h 6858000"/>
              <a:gd name="connsiteX1" fmla="*/ 7184334 w 7184334"/>
              <a:gd name="connsiteY1" fmla="*/ 6858000 h 6858000"/>
              <a:gd name="connsiteX2" fmla="*/ 5031977 w 7184334"/>
              <a:gd name="connsiteY2" fmla="*/ 6858000 h 6858000"/>
              <a:gd name="connsiteX3" fmla="*/ 0 w 7184334"/>
              <a:gd name="connsiteY3" fmla="*/ 0 h 6858000"/>
              <a:gd name="connsiteX4" fmla="*/ 5031963 w 7184334"/>
              <a:gd name="connsiteY4" fmla="*/ 0 h 6858000"/>
              <a:gd name="connsiteX5" fmla="*/ 5031963 w 7184334"/>
              <a:gd name="connsiteY5" fmla="*/ 6858000 h 6858000"/>
              <a:gd name="connsiteX6" fmla="*/ 0 w 718433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4334" h="6858000">
                <a:moveTo>
                  <a:pt x="5031977" y="0"/>
                </a:moveTo>
                <a:lnTo>
                  <a:pt x="7184334" y="6858000"/>
                </a:lnTo>
                <a:lnTo>
                  <a:pt x="5031977" y="6858000"/>
                </a:lnTo>
                <a:close/>
                <a:moveTo>
                  <a:pt x="0" y="0"/>
                </a:moveTo>
                <a:lnTo>
                  <a:pt x="5031963" y="0"/>
                </a:lnTo>
                <a:lnTo>
                  <a:pt x="503196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dist="2540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1647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BECE33CC-C660-034F-BBEE-9BD5A0D79E81}"/>
              </a:ext>
            </a:extLst>
          </p:cNvPr>
          <p:cNvSpPr/>
          <p:nvPr userDrawn="1"/>
        </p:nvSpPr>
        <p:spPr>
          <a:xfrm>
            <a:off x="1031289" y="0"/>
            <a:ext cx="11160711" cy="6858000"/>
          </a:xfrm>
          <a:custGeom>
            <a:avLst/>
            <a:gdLst>
              <a:gd name="connsiteX0" fmla="*/ 2149715 w 11160711"/>
              <a:gd name="connsiteY0" fmla="*/ 0 h 6858000"/>
              <a:gd name="connsiteX1" fmla="*/ 11160711 w 11160711"/>
              <a:gd name="connsiteY1" fmla="*/ 0 h 6858000"/>
              <a:gd name="connsiteX2" fmla="*/ 11160711 w 11160711"/>
              <a:gd name="connsiteY2" fmla="*/ 6858000 h 6858000"/>
              <a:gd name="connsiteX3" fmla="*/ 2149715 w 11160711"/>
              <a:gd name="connsiteY3" fmla="*/ 6858000 h 6858000"/>
              <a:gd name="connsiteX4" fmla="*/ 2149200 w 11160711"/>
              <a:gd name="connsiteY4" fmla="*/ 0 h 6858000"/>
              <a:gd name="connsiteX5" fmla="*/ 2149200 w 11160711"/>
              <a:gd name="connsiteY5" fmla="*/ 6858000 h 6858000"/>
              <a:gd name="connsiteX6" fmla="*/ 0 w 1116071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60711" h="6858000">
                <a:moveTo>
                  <a:pt x="2149715" y="0"/>
                </a:moveTo>
                <a:lnTo>
                  <a:pt x="11160711" y="0"/>
                </a:lnTo>
                <a:lnTo>
                  <a:pt x="11160711" y="6858000"/>
                </a:lnTo>
                <a:lnTo>
                  <a:pt x="2149715" y="6858000"/>
                </a:lnTo>
                <a:close/>
                <a:moveTo>
                  <a:pt x="2149200" y="0"/>
                </a:moveTo>
                <a:lnTo>
                  <a:pt x="2149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dist="254000" dir="108000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A945AAC9-924B-4144-A86C-7C78A7FF68E8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1713840" y="1021632"/>
            <a:ext cx="4795446" cy="4797262"/>
          </a:xfrm>
          <a:prstGeom prst="parallelogram">
            <a:avLst>
              <a:gd name="adj" fmla="val 30817"/>
            </a:avLst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200" b="0" i="0">
                <a:ln>
                  <a:noFill/>
                </a:ln>
                <a:solidFill>
                  <a:schemeClr val="tx2"/>
                </a:solidFill>
                <a:latin typeface="Merriweather Light" pitchFamily="2" charset="77"/>
                <a:ea typeface="Roboto Regular" charset="0"/>
                <a:cs typeface="Abhaya Libre" panose="02000603000000000000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772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General Slid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FD0413EA-7CF0-5644-A438-CE9D7E80E29A}"/>
              </a:ext>
            </a:extLst>
          </p:cNvPr>
          <p:cNvSpPr/>
          <p:nvPr userDrawn="1"/>
        </p:nvSpPr>
        <p:spPr>
          <a:xfrm>
            <a:off x="0" y="0"/>
            <a:ext cx="11157368" cy="6858000"/>
          </a:xfrm>
          <a:custGeom>
            <a:avLst/>
            <a:gdLst>
              <a:gd name="connsiteX0" fmla="*/ 0 w 11157368"/>
              <a:gd name="connsiteY0" fmla="*/ 0 h 6858000"/>
              <a:gd name="connsiteX1" fmla="*/ 9005011 w 11157368"/>
              <a:gd name="connsiteY1" fmla="*/ 0 h 6858000"/>
              <a:gd name="connsiteX2" fmla="*/ 9010996 w 11157368"/>
              <a:gd name="connsiteY2" fmla="*/ 0 h 6858000"/>
              <a:gd name="connsiteX3" fmla="*/ 9010996 w 11157368"/>
              <a:gd name="connsiteY3" fmla="*/ 19070 h 6858000"/>
              <a:gd name="connsiteX4" fmla="*/ 11157368 w 11157368"/>
              <a:gd name="connsiteY4" fmla="*/ 6858000 h 6858000"/>
              <a:gd name="connsiteX5" fmla="*/ 9010996 w 11157368"/>
              <a:gd name="connsiteY5" fmla="*/ 6858000 h 6858000"/>
              <a:gd name="connsiteX6" fmla="*/ 9005011 w 11157368"/>
              <a:gd name="connsiteY6" fmla="*/ 6858000 h 6858000"/>
              <a:gd name="connsiteX7" fmla="*/ 0 w 1115736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57368" h="6858000">
                <a:moveTo>
                  <a:pt x="0" y="0"/>
                </a:moveTo>
                <a:lnTo>
                  <a:pt x="9005011" y="0"/>
                </a:lnTo>
                <a:lnTo>
                  <a:pt x="9010996" y="0"/>
                </a:lnTo>
                <a:lnTo>
                  <a:pt x="9010996" y="19070"/>
                </a:lnTo>
                <a:lnTo>
                  <a:pt x="11157368" y="6858000"/>
                </a:lnTo>
                <a:lnTo>
                  <a:pt x="9010996" y="6858000"/>
                </a:lnTo>
                <a:lnTo>
                  <a:pt x="900501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dist="2540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1788895"/>
      </p:ext>
    </p:extLst>
  </p:cSld>
  <p:clrMapOvr>
    <a:masterClrMapping/>
  </p:clrMapOvr>
  <p:transition advClick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80A65-03A8-4E43-BA77-36555640C50B}" type="datetimeFigureOut">
              <a:rPr lang="en-GB" smtClean="0"/>
              <a:t>24/05/2022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C50-2992-4FE9-A123-AC742DA692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41093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General Slid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EC17ADF7-34F3-3842-AEAC-029EAC5F2B14}"/>
              </a:ext>
            </a:extLst>
          </p:cNvPr>
          <p:cNvSpPr/>
          <p:nvPr userDrawn="1"/>
        </p:nvSpPr>
        <p:spPr>
          <a:xfrm>
            <a:off x="1031289" y="0"/>
            <a:ext cx="11160711" cy="6858000"/>
          </a:xfrm>
          <a:custGeom>
            <a:avLst/>
            <a:gdLst>
              <a:gd name="connsiteX0" fmla="*/ 2149715 w 11160711"/>
              <a:gd name="connsiteY0" fmla="*/ 0 h 6858000"/>
              <a:gd name="connsiteX1" fmla="*/ 11160711 w 11160711"/>
              <a:gd name="connsiteY1" fmla="*/ 0 h 6858000"/>
              <a:gd name="connsiteX2" fmla="*/ 11160711 w 11160711"/>
              <a:gd name="connsiteY2" fmla="*/ 6858000 h 6858000"/>
              <a:gd name="connsiteX3" fmla="*/ 2149715 w 11160711"/>
              <a:gd name="connsiteY3" fmla="*/ 6858000 h 6858000"/>
              <a:gd name="connsiteX4" fmla="*/ 2149200 w 11160711"/>
              <a:gd name="connsiteY4" fmla="*/ 0 h 6858000"/>
              <a:gd name="connsiteX5" fmla="*/ 2149200 w 11160711"/>
              <a:gd name="connsiteY5" fmla="*/ 6858000 h 6858000"/>
              <a:gd name="connsiteX6" fmla="*/ 0 w 1116071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60711" h="6858000">
                <a:moveTo>
                  <a:pt x="2149715" y="0"/>
                </a:moveTo>
                <a:lnTo>
                  <a:pt x="11160711" y="0"/>
                </a:lnTo>
                <a:lnTo>
                  <a:pt x="11160711" y="6858000"/>
                </a:lnTo>
                <a:lnTo>
                  <a:pt x="2149715" y="6858000"/>
                </a:lnTo>
                <a:close/>
                <a:moveTo>
                  <a:pt x="2149200" y="0"/>
                </a:moveTo>
                <a:lnTo>
                  <a:pt x="2149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dist="254000" dir="108000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129622605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4F8C8-F388-1849-8C65-C7457CAC43E9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0CEFD-E092-C445-9F41-9A1175DB4A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1"/>
          <p:cNvSpPr txBox="1">
            <a:spLocks/>
          </p:cNvSpPr>
          <p:nvPr userDrawn="1"/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147090-F996-8843-9B1E-8B5A8A8DB487}" type="datetimeFigureOut">
              <a:rPr lang="en-US" sz="1200" smtClean="0"/>
              <a:pPr/>
              <a:t>5/24/2022</a:t>
            </a:fld>
            <a:endParaRPr lang="en-US" sz="1200" dirty="0"/>
          </a:p>
        </p:txBody>
      </p:sp>
      <p:sp>
        <p:nvSpPr>
          <p:cNvPr id="8" name="Slide Number Placeholder 3"/>
          <p:cNvSpPr txBox="1">
            <a:spLocks/>
          </p:cNvSpPr>
          <p:nvPr userDrawn="1"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F181F0-3F2B-9948-8E6A-047FC5517DC0}" type="slidenum">
              <a:rPr lang="en-US" sz="1200" smtClean="0"/>
              <a:pPr/>
              <a:t>‹#›</a:t>
            </a:fld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0" y="5166484"/>
            <a:ext cx="12192000" cy="16915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6374" y="6237312"/>
            <a:ext cx="2722881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141241"/>
              </a:clrFrom>
              <a:clrTo>
                <a:srgbClr val="14124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t="8308" r="10750" b="25231"/>
          <a:stretch/>
        </p:blipFill>
        <p:spPr>
          <a:xfrm>
            <a:off x="143339" y="6237312"/>
            <a:ext cx="1440160" cy="576064"/>
          </a:xfrm>
          <a:prstGeom prst="rect">
            <a:avLst/>
          </a:prstGeom>
          <a:ln>
            <a:noFill/>
          </a:ln>
        </p:spPr>
      </p:pic>
      <p:sp>
        <p:nvSpPr>
          <p:cNvPr id="12" name="TextBox 11"/>
          <p:cNvSpPr txBox="1"/>
          <p:nvPr userDrawn="1"/>
        </p:nvSpPr>
        <p:spPr>
          <a:xfrm>
            <a:off x="5477989" y="6539297"/>
            <a:ext cx="12345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© TME 2017</a:t>
            </a:r>
          </a:p>
        </p:txBody>
      </p:sp>
    </p:spTree>
    <p:extLst>
      <p:ext uri="{BB962C8B-B14F-4D97-AF65-F5344CB8AC3E}">
        <p14:creationId xmlns:p14="http://schemas.microsoft.com/office/powerpoint/2010/main" val="1594325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899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5816137"/>
      </p:ext>
    </p:extLst>
  </p:cSld>
  <p:clrMapOvr>
    <a:masterClrMapping/>
  </p:clrMapOvr>
  <p:transition advClick="0"/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73590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01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316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03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15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063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41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87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CD552-C10E-614A-B810-77E320220E26}" type="datetimeFigureOut">
              <a:rPr lang="en-US" smtClean="0"/>
              <a:pPr/>
              <a:t>5/24/2022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11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8" r:id="rId20"/>
    <p:sldLayoutId id="2147483699" r:id="rId21"/>
    <p:sldLayoutId id="2147483655" r:id="rId22"/>
    <p:sldLayoutId id="2147483674" r:id="rId23"/>
    <p:sldLayoutId id="2147483672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Box 233">
            <a:extLst>
              <a:ext uri="{FF2B5EF4-FFF2-40B4-BE49-F238E27FC236}">
                <a16:creationId xmlns:a16="http://schemas.microsoft.com/office/drawing/2014/main" id="{A90D9147-49C0-6A4B-9222-A40E04CA3632}"/>
              </a:ext>
            </a:extLst>
          </p:cNvPr>
          <p:cNvSpPr txBox="1"/>
          <p:nvPr/>
        </p:nvSpPr>
        <p:spPr>
          <a:xfrm>
            <a:off x="438149" y="3705820"/>
            <a:ext cx="6505632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GB" sz="54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Anxiety &amp; Resilience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9F6577-EA73-4291-B447-F4868BC99DE3}"/>
              </a:ext>
            </a:extLst>
          </p:cNvPr>
          <p:cNvSpPr txBox="1"/>
          <p:nvPr/>
        </p:nvSpPr>
        <p:spPr>
          <a:xfrm>
            <a:off x="438149" y="5964701"/>
            <a:ext cx="3263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Natasha Hill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288F2F-A7BC-4615-BB48-73577D66D4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1" y="148545"/>
            <a:ext cx="2079946" cy="169742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03051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9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1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2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3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5" name="Isosceles Triangle 144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B496D8D1-D5C8-5140-87BB-096E09CEC541}"/>
              </a:ext>
            </a:extLst>
          </p:cNvPr>
          <p:cNvSpPr txBox="1"/>
          <p:nvPr/>
        </p:nvSpPr>
        <p:spPr>
          <a:xfrm>
            <a:off x="5536734" y="609600"/>
            <a:ext cx="37372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Thinking Traps</a:t>
            </a:r>
            <a:endParaRPr lang="en-US" sz="3600" b="1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10A8AB7B-3F59-8743-B8F2-CED53883274E}"/>
              </a:ext>
            </a:extLst>
          </p:cNvPr>
          <p:cNvSpPr txBox="1"/>
          <p:nvPr/>
        </p:nvSpPr>
        <p:spPr>
          <a:xfrm>
            <a:off x="5209563" y="2160589"/>
            <a:ext cx="4064439" cy="388077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“Between stimulus and response, there is a space and, in that space, lies our freedom and power to choose our response”  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Victor Frankl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prisoner of war and trained Psychotherapist </a:t>
            </a:r>
          </a:p>
        </p:txBody>
      </p:sp>
      <p:pic>
        <p:nvPicPr>
          <p:cNvPr id="2050" name="Picture 2" descr="Man's Search for Meaning">
            <a:extLst>
              <a:ext uri="{FF2B5EF4-FFF2-40B4-BE49-F238E27FC236}">
                <a16:creationId xmlns:a16="http://schemas.microsoft.com/office/drawing/2014/main" id="{D90E2E4B-94CD-41AB-9437-F6CFF80F7E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Isosceles Triangle 146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2338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228">
            <a:extLst>
              <a:ext uri="{FF2B5EF4-FFF2-40B4-BE49-F238E27FC236}">
                <a16:creationId xmlns:a16="http://schemas.microsoft.com/office/drawing/2014/main" id="{10A8AB7B-3F59-8743-B8F2-CED53883274E}"/>
              </a:ext>
            </a:extLst>
          </p:cNvPr>
          <p:cNvSpPr txBox="1"/>
          <p:nvPr/>
        </p:nvSpPr>
        <p:spPr>
          <a:xfrm>
            <a:off x="3210708" y="2024831"/>
            <a:ext cx="4813152" cy="430246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Our first thoughts are not always helpful</a:t>
            </a:r>
          </a:p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We assume without real evidence we know what others are thinking &amp; it tends to be negative</a:t>
            </a:r>
          </a:p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This can become a problem when it becomes rigid and we are convinced its true, it can block communication </a:t>
            </a:r>
          </a:p>
        </p:txBody>
      </p:sp>
      <p:pic>
        <p:nvPicPr>
          <p:cNvPr id="5" name="Picture 4" descr="A dark room&#10;&#10;Description automatically generated">
            <a:extLst>
              <a:ext uri="{FF2B5EF4-FFF2-40B4-BE49-F238E27FC236}">
                <a16:creationId xmlns:a16="http://schemas.microsoft.com/office/drawing/2014/main" id="{91401BC9-AB6B-4ADB-A73B-AF86E8E28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98" y="1968004"/>
            <a:ext cx="3217333" cy="29219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70CEED-F95F-45D0-AFA0-027B4E755E06}"/>
              </a:ext>
            </a:extLst>
          </p:cNvPr>
          <p:cNvSpPr txBox="1"/>
          <p:nvPr/>
        </p:nvSpPr>
        <p:spPr>
          <a:xfrm>
            <a:off x="3452962" y="890769"/>
            <a:ext cx="4206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Mind Reading</a:t>
            </a:r>
          </a:p>
        </p:txBody>
      </p:sp>
    </p:spTree>
    <p:extLst>
      <p:ext uri="{BB962C8B-B14F-4D97-AF65-F5344CB8AC3E}">
        <p14:creationId xmlns:p14="http://schemas.microsoft.com/office/powerpoint/2010/main" val="2467650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228">
            <a:extLst>
              <a:ext uri="{FF2B5EF4-FFF2-40B4-BE49-F238E27FC236}">
                <a16:creationId xmlns:a16="http://schemas.microsoft.com/office/drawing/2014/main" id="{10A8AB7B-3F59-8743-B8F2-CED53883274E}"/>
              </a:ext>
            </a:extLst>
          </p:cNvPr>
          <p:cNvSpPr txBox="1"/>
          <p:nvPr/>
        </p:nvSpPr>
        <p:spPr>
          <a:xfrm>
            <a:off x="3210708" y="2818757"/>
            <a:ext cx="3879409" cy="39235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We personally think we are the sole reason for a negative situation and for the impact on others</a:t>
            </a:r>
          </a:p>
          <a:p>
            <a:pPr marL="11430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This can cause guilt, sadness and make us withdraw</a:t>
            </a:r>
          </a:p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0CEED-F95F-45D0-AFA0-027B4E755E06}"/>
              </a:ext>
            </a:extLst>
          </p:cNvPr>
          <p:cNvSpPr txBox="1"/>
          <p:nvPr/>
        </p:nvSpPr>
        <p:spPr>
          <a:xfrm>
            <a:off x="3452961" y="890769"/>
            <a:ext cx="49454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Personalising or the ‘Me’ trap</a:t>
            </a:r>
          </a:p>
        </p:txBody>
      </p:sp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A695AA2D-C14B-42A7-88C9-87BB446E3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87" y="1153552"/>
            <a:ext cx="3319059" cy="41359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160265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228">
            <a:extLst>
              <a:ext uri="{FF2B5EF4-FFF2-40B4-BE49-F238E27FC236}">
                <a16:creationId xmlns:a16="http://schemas.microsoft.com/office/drawing/2014/main" id="{10A8AB7B-3F59-8743-B8F2-CED53883274E}"/>
              </a:ext>
            </a:extLst>
          </p:cNvPr>
          <p:cNvSpPr txBox="1"/>
          <p:nvPr/>
        </p:nvSpPr>
        <p:spPr>
          <a:xfrm>
            <a:off x="3210708" y="2159696"/>
            <a:ext cx="3879409" cy="43298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marL="685800" indent="-4572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Where you tend to always blame others </a:t>
            </a:r>
          </a:p>
          <a:p>
            <a:pPr marL="685800" indent="-4572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685800" indent="-4572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Focus on the shortcomings and failings of others as the sole cause of your current setbacks and problems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.</a:t>
            </a:r>
          </a:p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0CEED-F95F-45D0-AFA0-027B4E755E06}"/>
              </a:ext>
            </a:extLst>
          </p:cNvPr>
          <p:cNvSpPr txBox="1"/>
          <p:nvPr/>
        </p:nvSpPr>
        <p:spPr>
          <a:xfrm>
            <a:off x="3452961" y="890769"/>
            <a:ext cx="49454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The ‘them’ trap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3542C1-A0E5-4B0C-A1E2-FD75B8997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37" y="1059581"/>
            <a:ext cx="4391025" cy="44196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659277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228">
            <a:extLst>
              <a:ext uri="{FF2B5EF4-FFF2-40B4-BE49-F238E27FC236}">
                <a16:creationId xmlns:a16="http://schemas.microsoft.com/office/drawing/2014/main" id="{10A8AB7B-3F59-8743-B8F2-CED53883274E}"/>
              </a:ext>
            </a:extLst>
          </p:cNvPr>
          <p:cNvSpPr txBox="1"/>
          <p:nvPr/>
        </p:nvSpPr>
        <p:spPr>
          <a:xfrm>
            <a:off x="2638328" y="2030243"/>
            <a:ext cx="3879409" cy="399128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marL="628650" indent="-5715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Your Mind leaps to all the worst possible outcomes</a:t>
            </a:r>
          </a:p>
          <a:p>
            <a:pPr marL="628650" indent="-5715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628650" indent="-5715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Negative predictions can snowball</a:t>
            </a:r>
          </a:p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0CEED-F95F-45D0-AFA0-027B4E755E06}"/>
              </a:ext>
            </a:extLst>
          </p:cNvPr>
          <p:cNvSpPr txBox="1"/>
          <p:nvPr/>
        </p:nvSpPr>
        <p:spPr>
          <a:xfrm>
            <a:off x="3452961" y="890769"/>
            <a:ext cx="49454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Catastrophising</a:t>
            </a:r>
          </a:p>
        </p:txBody>
      </p:sp>
      <p:pic>
        <p:nvPicPr>
          <p:cNvPr id="5" name="Picture 4" descr="A picture containing text, drawing&#10;&#10;Description automatically generated">
            <a:extLst>
              <a:ext uri="{FF2B5EF4-FFF2-40B4-BE49-F238E27FC236}">
                <a16:creationId xmlns:a16="http://schemas.microsoft.com/office/drawing/2014/main" id="{AE4A7A70-9FE3-4603-8877-5B1A7D0B4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718" y="1660210"/>
            <a:ext cx="4633004" cy="328609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5" descr="A picture containing text, drawing&#10;&#10;Description automatically generated">
            <a:extLst>
              <a:ext uri="{FF2B5EF4-FFF2-40B4-BE49-F238E27FC236}">
                <a16:creationId xmlns:a16="http://schemas.microsoft.com/office/drawing/2014/main" id="{A4A0CFBF-7036-4619-A94E-DFB6A0C73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261" y="2174382"/>
            <a:ext cx="4633004" cy="303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3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228">
            <a:extLst>
              <a:ext uri="{FF2B5EF4-FFF2-40B4-BE49-F238E27FC236}">
                <a16:creationId xmlns:a16="http://schemas.microsoft.com/office/drawing/2014/main" id="{10A8AB7B-3F59-8743-B8F2-CED53883274E}"/>
              </a:ext>
            </a:extLst>
          </p:cNvPr>
          <p:cNvSpPr txBox="1"/>
          <p:nvPr/>
        </p:nvSpPr>
        <p:spPr>
          <a:xfrm>
            <a:off x="2847171" y="2228072"/>
            <a:ext cx="3879409" cy="437549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marL="514350" indent="-4572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The situation will negatively affect all areas of our life and the impact will last a long time</a:t>
            </a:r>
          </a:p>
          <a:p>
            <a:pPr marL="514350" indent="-4572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There is little we can do, and it can become very toxic</a:t>
            </a:r>
          </a:p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0CEED-F95F-45D0-AFA0-027B4E755E06}"/>
              </a:ext>
            </a:extLst>
          </p:cNvPr>
          <p:cNvSpPr txBox="1"/>
          <p:nvPr/>
        </p:nvSpPr>
        <p:spPr>
          <a:xfrm>
            <a:off x="3452961" y="890769"/>
            <a:ext cx="68867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The ‘helpless’ thinking trap</a:t>
            </a:r>
          </a:p>
        </p:txBody>
      </p:sp>
      <p:pic>
        <p:nvPicPr>
          <p:cNvPr id="7" name="Picture 6" descr="A drawing of a face&#10;&#10;Description automatically generated">
            <a:extLst>
              <a:ext uri="{FF2B5EF4-FFF2-40B4-BE49-F238E27FC236}">
                <a16:creationId xmlns:a16="http://schemas.microsoft.com/office/drawing/2014/main" id="{1A0B3ED1-C8C9-406B-BDFA-EF5720587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382" y="1858638"/>
            <a:ext cx="2116936" cy="399422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01314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736EC09C-51E0-4419-AD88-98F99727F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03" y="461282"/>
            <a:ext cx="10250839" cy="604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07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FBC9E1-F78B-4293-981E-CE6D27D8143E}"/>
              </a:ext>
            </a:extLst>
          </p:cNvPr>
          <p:cNvSpPr/>
          <p:nvPr/>
        </p:nvSpPr>
        <p:spPr>
          <a:xfrm>
            <a:off x="1051560" y="540939"/>
            <a:ext cx="10527029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Why do I worry?</a:t>
            </a:r>
          </a:p>
          <a:p>
            <a:endParaRPr lang="en-GB" sz="28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There has been a huge increase in anxiety over the last two years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Two aspects – your mind and worry and your relationship with worry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What do you worry about?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How many of these worries come true? – consider changing your thought process from “what if” to “then what” – more resolution focused and you can start to think about how to manage a particular situation.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Make space for dedicated ‘worry time’ – 10 minutes each day and write down your worries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Go back to your list of worries – are there any you can let go of?</a:t>
            </a:r>
          </a:p>
        </p:txBody>
      </p:sp>
    </p:spTree>
    <p:extLst>
      <p:ext uri="{BB962C8B-B14F-4D97-AF65-F5344CB8AC3E}">
        <p14:creationId xmlns:p14="http://schemas.microsoft.com/office/powerpoint/2010/main" val="1068921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70CEED-F95F-45D0-AFA0-027B4E755E06}"/>
              </a:ext>
            </a:extLst>
          </p:cNvPr>
          <p:cNvSpPr txBox="1"/>
          <p:nvPr/>
        </p:nvSpPr>
        <p:spPr>
          <a:xfrm>
            <a:off x="3290373" y="130353"/>
            <a:ext cx="68867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Practical Things to Try</a:t>
            </a:r>
            <a:endParaRPr lang="en-GB" sz="4400" b="1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4DB1DD-951F-47A7-8B8D-F994D3F29C56}"/>
              </a:ext>
            </a:extLst>
          </p:cNvPr>
          <p:cNvSpPr/>
          <p:nvPr/>
        </p:nvSpPr>
        <p:spPr>
          <a:xfrm>
            <a:off x="1451610" y="1983840"/>
            <a:ext cx="1018413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Think about your daily habits – what is the first thing you do when you wake up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Take 5/10 minutes at the start of each day just for you – it must not involve a smart phone and you must not feel guilty about doing it!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Journaling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Music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What do you do first thing in the morning and last thing at night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Mindfulness 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B910DD-2DEC-4B9A-B196-19143A6037F1}"/>
              </a:ext>
            </a:extLst>
          </p:cNvPr>
          <p:cNvSpPr/>
          <p:nvPr/>
        </p:nvSpPr>
        <p:spPr>
          <a:xfrm>
            <a:off x="1451610" y="1088460"/>
            <a:ext cx="9418319" cy="1081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3429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Think of 3 good things that have happened over the last 24 hours, things you enjoyed or were pleased about, big or small. Write them down including why they were good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486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19C5915-3122-4F56-91CD-3A7EDB44EC8E}"/>
              </a:ext>
            </a:extLst>
          </p:cNvPr>
          <p:cNvSpPr/>
          <p:nvPr/>
        </p:nvSpPr>
        <p:spPr>
          <a:xfrm>
            <a:off x="5536734" y="609600"/>
            <a:ext cx="37372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Live Life Mindfully….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5999B2-1898-482D-9CCB-D5E914E8BC57}"/>
              </a:ext>
            </a:extLst>
          </p:cNvPr>
          <p:cNvSpPr/>
          <p:nvPr/>
        </p:nvSpPr>
        <p:spPr>
          <a:xfrm>
            <a:off x="5209563" y="2160589"/>
            <a:ext cx="4064439" cy="38807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Living in the here and now helps us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Think more clearly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Feel more calm 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Cope better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Reduces stress &amp; Anxiety</a:t>
            </a:r>
          </a:p>
        </p:txBody>
      </p:sp>
      <p:pic>
        <p:nvPicPr>
          <p:cNvPr id="3" name="Picture 2" descr="A body of water with a boat in it and a sunset&#10;&#10;Description automatically generated with low confidence">
            <a:extLst>
              <a:ext uri="{FF2B5EF4-FFF2-40B4-BE49-F238E27FC236}">
                <a16:creationId xmlns:a16="http://schemas.microsoft.com/office/drawing/2014/main" id="{3B657BC9-8EFA-4EF9-9831-D602F6A87A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26462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0CEED-F95F-45D0-AFA0-027B4E755E06}"/>
              </a:ext>
            </a:extLst>
          </p:cNvPr>
          <p:cNvSpPr txBox="1"/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What is Wellbeing and Resilience? 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E4236469-87E2-4939-B688-B1E81F4A6FDE}"/>
              </a:ext>
            </a:extLst>
          </p:cNvPr>
          <p:cNvSpPr/>
          <p:nvPr/>
        </p:nvSpPr>
        <p:spPr>
          <a:xfrm>
            <a:off x="1333502" y="1303020"/>
            <a:ext cx="8470898" cy="4286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Wellbeing is about how we are feeling in that snapshot of time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The Oxford Dictionary defines it as, </a:t>
            </a:r>
            <a:r>
              <a:rPr lang="en-US" sz="2000" i="1" dirty="0">
                <a:solidFill>
                  <a:schemeClr val="accent1">
                    <a:lumMod val="75000"/>
                  </a:schemeClr>
                </a:solidFill>
              </a:rPr>
              <a:t>the state of being comfortable, healthy or happy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Life will throw things at us when we least expect them and we cant always be well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Resilience is the ability to be able to bounce back when we do have a bad day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The Oxford Dictionary defines resilience as </a:t>
            </a:r>
            <a:r>
              <a:rPr lang="en-US" sz="2000" i="1" dirty="0">
                <a:solidFill>
                  <a:schemeClr val="accent1">
                    <a:lumMod val="75000"/>
                  </a:schemeClr>
                </a:solidFill>
              </a:rPr>
              <a:t>the capacity to recover quickly from difficulties, toughness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Ref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</a:rPr>
              <a:t>Rown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Gray, Life Coach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4416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9A4F29AE-B655-4995-984F-7A5E28306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00" y="1131994"/>
            <a:ext cx="7116877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15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C5E725-B49A-4B0F-B64F-A62D1DF7D67E}"/>
              </a:ext>
            </a:extLst>
          </p:cNvPr>
          <p:cNvSpPr txBox="1"/>
          <p:nvPr/>
        </p:nvSpPr>
        <p:spPr>
          <a:xfrm>
            <a:off x="3314700" y="920621"/>
            <a:ext cx="87096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10 Minute Mindfulness Sessions on Teams</a:t>
            </a:r>
          </a:p>
          <a:p>
            <a:endParaRPr lang="en-GB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App’s – Headspace/Calm/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Samten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en-GB" sz="3200" dirty="0" err="1">
                <a:solidFill>
                  <a:schemeClr val="accent1">
                    <a:lumMod val="75000"/>
                  </a:schemeClr>
                </a:solidFill>
              </a:rPr>
              <a:t>Buddify</a:t>
            </a:r>
            <a:endParaRPr lang="en-GB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You Tube &amp; Netflix series</a:t>
            </a:r>
          </a:p>
          <a:p>
            <a:endParaRPr lang="en-GB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5 Week Mindfulness Course on Teams – based on the book Mindfulness A Practical Guide to Finding Peace in a Frantic World by Danny Penman and Mark Williams</a:t>
            </a:r>
          </a:p>
        </p:txBody>
      </p:sp>
    </p:spTree>
    <p:extLst>
      <p:ext uri="{BB962C8B-B14F-4D97-AF65-F5344CB8AC3E}">
        <p14:creationId xmlns:p14="http://schemas.microsoft.com/office/powerpoint/2010/main" val="2754658590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extBox 1">
            <a:extLst>
              <a:ext uri="{FF2B5EF4-FFF2-40B4-BE49-F238E27FC236}">
                <a16:creationId xmlns:a16="http://schemas.microsoft.com/office/drawing/2014/main" id="{9A395537-0F27-463F-9B12-53BFA51884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2977042"/>
              </p:ext>
            </p:extLst>
          </p:nvPr>
        </p:nvGraphicFramePr>
        <p:xfrm>
          <a:off x="1421130" y="1668780"/>
          <a:ext cx="7630160" cy="2831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9724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60C170A5-2BCC-1641-AC0F-97230E222901}"/>
              </a:ext>
            </a:extLst>
          </p:cNvPr>
          <p:cNvSpPr txBox="1"/>
          <p:nvPr/>
        </p:nvSpPr>
        <p:spPr>
          <a:xfrm>
            <a:off x="515938" y="549275"/>
            <a:ext cx="8675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Self Care and Compassion is NOT selfish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Merriweather" pitchFamily="2" charset="77"/>
              <a:ea typeface="Nunito Bold" charset="0"/>
              <a:cs typeface="Mukta SemiBold" panose="020B0000000000000000" pitchFamily="34" charset="77"/>
            </a:endParaRPr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C72E012E-AA38-4130-BE90-B145F884AC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48" y="1378516"/>
            <a:ext cx="8642377" cy="510153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668814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82" y="589764"/>
            <a:ext cx="6416833" cy="4064000"/>
          </a:xfrm>
        </p:spPr>
      </p:pic>
      <p:sp>
        <p:nvSpPr>
          <p:cNvPr id="5" name="Rectangle 4"/>
          <p:cNvSpPr/>
          <p:nvPr/>
        </p:nvSpPr>
        <p:spPr>
          <a:xfrm>
            <a:off x="4130724" y="4852318"/>
            <a:ext cx="51309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  <a:endParaRPr lang="en-GB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856" y="5956917"/>
            <a:ext cx="1104144" cy="90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41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C9AE4F9-8DCB-4CDB-92B1-A5A6D75CEADA}"/>
              </a:ext>
            </a:extLst>
          </p:cNvPr>
          <p:cNvSpPr txBox="1"/>
          <p:nvPr/>
        </p:nvSpPr>
        <p:spPr>
          <a:xfrm>
            <a:off x="1507067" y="1397000"/>
            <a:ext cx="7766936" cy="26538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Wellbeing Check In – How do you feel today on a scale of 1-10? </a:t>
            </a:r>
          </a:p>
        </p:txBody>
      </p:sp>
    </p:spTree>
    <p:extLst>
      <p:ext uri="{BB962C8B-B14F-4D97-AF65-F5344CB8AC3E}">
        <p14:creationId xmlns:p14="http://schemas.microsoft.com/office/powerpoint/2010/main" val="53179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22F23-1A43-4B65-9D44-8706D4829510}"/>
              </a:ext>
            </a:extLst>
          </p:cNvPr>
          <p:cNvSpPr txBox="1">
            <a:spLocks/>
          </p:cNvSpPr>
          <p:nvPr/>
        </p:nvSpPr>
        <p:spPr>
          <a:xfrm>
            <a:off x="0" y="2713774"/>
            <a:ext cx="914833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erriweather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erriweather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erriweather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erriweather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erriweather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Arial Nova Light" panose="020B03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83D8C4-456C-496A-A46B-C88905B34F27}"/>
              </a:ext>
            </a:extLst>
          </p:cNvPr>
          <p:cNvSpPr txBox="1">
            <a:spLocks/>
          </p:cNvSpPr>
          <p:nvPr/>
        </p:nvSpPr>
        <p:spPr>
          <a:xfrm>
            <a:off x="1016155" y="1714999"/>
            <a:ext cx="3368248" cy="341110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Merriweather Ligh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GB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Resilience is having a good working stress release tap on your bucket. </a:t>
            </a:r>
            <a:br>
              <a:rPr lang="en-GB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</a:br>
            <a:r>
              <a:rPr lang="en-GB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If the tap is not working the bucket will over fill and problems will develop</a:t>
            </a:r>
            <a:br>
              <a:rPr lang="en-GB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9A3421-7B07-4DDD-AF24-0C3E2E77CEE8}"/>
              </a:ext>
            </a:extLst>
          </p:cNvPr>
          <p:cNvGrpSpPr/>
          <p:nvPr/>
        </p:nvGrpSpPr>
        <p:grpSpPr>
          <a:xfrm>
            <a:off x="4971420" y="1196528"/>
            <a:ext cx="4421435" cy="4581324"/>
            <a:chOff x="5887469" y="799367"/>
            <a:chExt cx="4421435" cy="4581324"/>
          </a:xfrm>
        </p:grpSpPr>
        <p:pic>
          <p:nvPicPr>
            <p:cNvPr id="6" name="Picture 8" descr="Tap free vector download (49 Free vector) for commercial use. format: ai,  eps, cdr, svg vector illustration graphic art design">
              <a:extLst>
                <a:ext uri="{FF2B5EF4-FFF2-40B4-BE49-F238E27FC236}">
                  <a16:creationId xmlns:a16="http://schemas.microsoft.com/office/drawing/2014/main" id="{E3A05295-9E8D-4058-8914-5E83B7F808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20194" y="3161366"/>
              <a:ext cx="2188710" cy="221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07B2F8F-F20A-44EE-A8F4-B246FBB53A68}"/>
                </a:ext>
              </a:extLst>
            </p:cNvPr>
            <p:cNvGrpSpPr/>
            <p:nvPr/>
          </p:nvGrpSpPr>
          <p:grpSpPr>
            <a:xfrm>
              <a:off x="6186534" y="1559388"/>
              <a:ext cx="2699890" cy="3086414"/>
              <a:chOff x="6740994" y="1824253"/>
              <a:chExt cx="2699890" cy="3086414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B178F2E-5391-48E1-8CCB-67914A6CD251}"/>
                  </a:ext>
                </a:extLst>
              </p:cNvPr>
              <p:cNvGrpSpPr/>
              <p:nvPr/>
            </p:nvGrpSpPr>
            <p:grpSpPr>
              <a:xfrm>
                <a:off x="6740994" y="1824253"/>
                <a:ext cx="2699890" cy="3086414"/>
                <a:chOff x="6740994" y="1824253"/>
                <a:chExt cx="2699890" cy="3086414"/>
              </a:xfrm>
            </p:grpSpPr>
            <p:sp>
              <p:nvSpPr>
                <p:cNvPr id="17" name="Trapezoid 16">
                  <a:extLst>
                    <a:ext uri="{FF2B5EF4-FFF2-40B4-BE49-F238E27FC236}">
                      <a16:creationId xmlns:a16="http://schemas.microsoft.com/office/drawing/2014/main" id="{C7D99854-00EF-4CFF-B6A8-FD14F8B6B233}"/>
                    </a:ext>
                  </a:extLst>
                </p:cNvPr>
                <p:cNvSpPr/>
                <p:nvPr/>
              </p:nvSpPr>
              <p:spPr>
                <a:xfrm flipV="1">
                  <a:off x="6740994" y="2108070"/>
                  <a:ext cx="2699890" cy="2636323"/>
                </a:xfrm>
                <a:prstGeom prst="trapezoid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20575E3-9FC3-42AF-AF95-C0DE35B7ABDA}"/>
                    </a:ext>
                  </a:extLst>
                </p:cNvPr>
                <p:cNvSpPr/>
                <p:nvPr/>
              </p:nvSpPr>
              <p:spPr>
                <a:xfrm>
                  <a:off x="6740994" y="1824253"/>
                  <a:ext cx="2699890" cy="55814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2F862A7D-CD68-4B6B-9238-1E9CA3E7CAB6}"/>
                    </a:ext>
                  </a:extLst>
                </p:cNvPr>
                <p:cNvSpPr/>
                <p:nvPr/>
              </p:nvSpPr>
              <p:spPr>
                <a:xfrm>
                  <a:off x="7410450" y="4548146"/>
                  <a:ext cx="1367790" cy="362521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9D8F7B40-591A-4A08-B58B-DF03A11AA4BD}"/>
                  </a:ext>
                </a:extLst>
              </p:cNvPr>
              <p:cNvSpPr/>
              <p:nvPr/>
            </p:nvSpPr>
            <p:spPr>
              <a:xfrm>
                <a:off x="6846073" y="1884902"/>
                <a:ext cx="2472856" cy="49749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519A6BE4-478B-48FA-8986-37D8CCA4FE05}"/>
                </a:ext>
              </a:extLst>
            </p:cNvPr>
            <p:cNvCxnSpPr/>
            <p:nvPr/>
          </p:nvCxnSpPr>
          <p:spPr>
            <a:xfrm>
              <a:off x="5887469" y="1163884"/>
              <a:ext cx="564377" cy="67457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49970AC-BD66-42FA-9A3F-34DFAB75BC3A}"/>
                </a:ext>
              </a:extLst>
            </p:cNvPr>
            <p:cNvCxnSpPr/>
            <p:nvPr/>
          </p:nvCxnSpPr>
          <p:spPr>
            <a:xfrm>
              <a:off x="6656061" y="1339644"/>
              <a:ext cx="564377" cy="67457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DA5A2BA-7B6C-4DF0-8011-97A320F261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07455" y="1346720"/>
              <a:ext cx="525694" cy="62330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3479BAB-539D-46C0-8FE5-8E89A0B8C5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13130" y="1499910"/>
              <a:ext cx="689332" cy="38411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9341CE3-1B20-47D5-A059-2935E9880BE8}"/>
                </a:ext>
              </a:extLst>
            </p:cNvPr>
            <p:cNvCxnSpPr>
              <a:cxnSpLocks/>
            </p:cNvCxnSpPr>
            <p:nvPr/>
          </p:nvCxnSpPr>
          <p:spPr>
            <a:xfrm>
              <a:off x="7094054" y="799367"/>
              <a:ext cx="318202" cy="89450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87AAA3B-2854-45A3-BCA4-3FC37ED99D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83581" y="808602"/>
              <a:ext cx="268696" cy="90422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307634-97A7-4FF9-BE90-36497F54C55F}"/>
                </a:ext>
              </a:extLst>
            </p:cNvPr>
            <p:cNvSpPr txBox="1"/>
            <p:nvPr/>
          </p:nvSpPr>
          <p:spPr>
            <a:xfrm>
              <a:off x="6452572" y="2675272"/>
              <a:ext cx="33562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Cumulative Stress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75BB209-D54E-45C0-8B40-E080F8A7531F}"/>
              </a:ext>
            </a:extLst>
          </p:cNvPr>
          <p:cNvGrpSpPr/>
          <p:nvPr/>
        </p:nvGrpSpPr>
        <p:grpSpPr>
          <a:xfrm>
            <a:off x="7314019" y="4822592"/>
            <a:ext cx="3779017" cy="1775980"/>
            <a:chOff x="8386284" y="4560079"/>
            <a:chExt cx="3779017" cy="177598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E22F227-D1A6-44F2-A99A-C548EBB504E1}"/>
                </a:ext>
              </a:extLst>
            </p:cNvPr>
            <p:cNvSpPr txBox="1"/>
            <p:nvPr/>
          </p:nvSpPr>
          <p:spPr>
            <a:xfrm rot="1379550">
              <a:off x="9021601" y="5332801"/>
              <a:ext cx="12064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rgbClr val="00B050"/>
                  </a:solidFill>
                </a:rPr>
                <a:t>Healthy Nutrition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AF15890-0454-460D-84A6-18BB57D38382}"/>
                </a:ext>
              </a:extLst>
            </p:cNvPr>
            <p:cNvGrpSpPr/>
            <p:nvPr/>
          </p:nvGrpSpPr>
          <p:grpSpPr>
            <a:xfrm>
              <a:off x="8386284" y="4560079"/>
              <a:ext cx="3779017" cy="1775980"/>
              <a:chOff x="8387623" y="4414970"/>
              <a:chExt cx="3779017" cy="177598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C595EC3-58E7-428C-B71E-7EE93751B422}"/>
                  </a:ext>
                </a:extLst>
              </p:cNvPr>
              <p:cNvSpPr txBox="1"/>
              <p:nvPr/>
            </p:nvSpPr>
            <p:spPr>
              <a:xfrm rot="20629111">
                <a:off x="8387623" y="4655478"/>
                <a:ext cx="13634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>
                    <a:solidFill>
                      <a:srgbClr val="002060"/>
                    </a:solidFill>
                  </a:rPr>
                  <a:t>Sleep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68D66B6-6673-4D56-BD86-197EDC0B6EE8}"/>
                  </a:ext>
                </a:extLst>
              </p:cNvPr>
              <p:cNvSpPr txBox="1"/>
              <p:nvPr/>
            </p:nvSpPr>
            <p:spPr>
              <a:xfrm rot="953932">
                <a:off x="9322414" y="4414970"/>
                <a:ext cx="19875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solidFill>
                      <a:srgbClr val="7030A0"/>
                    </a:solidFill>
                  </a:rPr>
                  <a:t>Mindfulness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13A59EE-21C3-4851-8EC5-24EC05561055}"/>
                  </a:ext>
                </a:extLst>
              </p:cNvPr>
              <p:cNvSpPr txBox="1"/>
              <p:nvPr/>
            </p:nvSpPr>
            <p:spPr>
              <a:xfrm rot="20862726">
                <a:off x="9850448" y="4955133"/>
                <a:ext cx="173845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>
                    <a:solidFill>
                      <a:srgbClr val="FFC000"/>
                    </a:solidFill>
                  </a:rPr>
                  <a:t>Exercise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ECEC56D-77AF-4692-B805-38AB6A43ABD4}"/>
                  </a:ext>
                </a:extLst>
              </p:cNvPr>
              <p:cNvSpPr txBox="1"/>
              <p:nvPr/>
            </p:nvSpPr>
            <p:spPr>
              <a:xfrm rot="20609373">
                <a:off x="9553990" y="5729285"/>
                <a:ext cx="9381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solidFill>
                      <a:schemeClr val="accent1">
                        <a:lumMod val="75000"/>
                      </a:schemeClr>
                    </a:solidFill>
                  </a:rPr>
                  <a:t>Rest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E641FA1-0B35-474F-A3AD-C889141BEDB0}"/>
                  </a:ext>
                </a:extLst>
              </p:cNvPr>
              <p:cNvSpPr txBox="1"/>
              <p:nvPr/>
            </p:nvSpPr>
            <p:spPr>
              <a:xfrm rot="545441">
                <a:off x="9933915" y="4896517"/>
                <a:ext cx="22327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solidFill>
                      <a:srgbClr val="00B0F0"/>
                    </a:solidFill>
                  </a:rPr>
                  <a:t>Friends</a:t>
                </a: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869B438-FD78-4A91-98F2-8D2AE2333B0E}"/>
              </a:ext>
            </a:extLst>
          </p:cNvPr>
          <p:cNvSpPr txBox="1"/>
          <p:nvPr/>
        </p:nvSpPr>
        <p:spPr>
          <a:xfrm>
            <a:off x="4226124" y="1225494"/>
            <a:ext cx="1333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</a:rPr>
              <a:t>Physical </a:t>
            </a: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 Nova Light" panose="020B03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EC07B4A-B243-493A-811E-C33DA22578BF}"/>
              </a:ext>
            </a:extLst>
          </p:cNvPr>
          <p:cNvSpPr txBox="1"/>
          <p:nvPr/>
        </p:nvSpPr>
        <p:spPr>
          <a:xfrm>
            <a:off x="5154364" y="1444283"/>
            <a:ext cx="1285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</a:rPr>
              <a:t>Poor diet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47DC3C-19FF-40BA-A715-FD5EFE3CF773}"/>
              </a:ext>
            </a:extLst>
          </p:cNvPr>
          <p:cNvSpPr txBox="1"/>
          <p:nvPr/>
        </p:nvSpPr>
        <p:spPr>
          <a:xfrm>
            <a:off x="6959350" y="1421405"/>
            <a:ext cx="1241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</a:rPr>
              <a:t>Finances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11E620-333A-454F-BAE1-52823677199D}"/>
              </a:ext>
            </a:extLst>
          </p:cNvPr>
          <p:cNvSpPr txBox="1"/>
          <p:nvPr/>
        </p:nvSpPr>
        <p:spPr>
          <a:xfrm>
            <a:off x="8038319" y="1592145"/>
            <a:ext cx="170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</a:rPr>
              <a:t>Relationships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93D5FD-FF63-4E5B-AF10-CFECB1DBC066}"/>
              </a:ext>
            </a:extLst>
          </p:cNvPr>
          <p:cNvSpPr txBox="1"/>
          <p:nvPr/>
        </p:nvSpPr>
        <p:spPr>
          <a:xfrm>
            <a:off x="6843788" y="868054"/>
            <a:ext cx="170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</a:rPr>
              <a:t>Lack of Sleep</a:t>
            </a: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 Nova Light" panose="020B03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FE6D7D-5A31-43F0-BD15-5D07E427B87C}"/>
              </a:ext>
            </a:extLst>
          </p:cNvPr>
          <p:cNvSpPr txBox="1"/>
          <p:nvPr/>
        </p:nvSpPr>
        <p:spPr>
          <a:xfrm>
            <a:off x="4787164" y="800114"/>
            <a:ext cx="2088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Nova Light" panose="020B0304020202020204" pitchFamily="34" charset="0"/>
              </a:rPr>
              <a:t>Work Load Stress</a:t>
            </a: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570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A3EBA7-792B-405F-9EA1-22C181DA5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577" y="1635413"/>
            <a:ext cx="9205267" cy="50053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00D058-FF7D-47C9-81CB-1204B0417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11" y="31353"/>
            <a:ext cx="3693459" cy="250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55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AF694C-1E7D-4288-A348-F2220844429D}"/>
              </a:ext>
            </a:extLst>
          </p:cNvPr>
          <p:cNvSpPr/>
          <p:nvPr/>
        </p:nvSpPr>
        <p:spPr>
          <a:xfrm>
            <a:off x="4348480" y="614186"/>
            <a:ext cx="6593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Stress &amp;Trauma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Signs and Symptoms</a:t>
            </a:r>
            <a:endParaRPr lang="en-GB" sz="3600" b="1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17ABD7-A2E8-44FC-94D0-4B2E62A24ED0}"/>
              </a:ext>
            </a:extLst>
          </p:cNvPr>
          <p:cNvSpPr/>
          <p:nvPr/>
        </p:nvSpPr>
        <p:spPr>
          <a:xfrm>
            <a:off x="2519680" y="1959552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2000" b="1" u="sng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Physical &amp; Behavioural </a:t>
            </a:r>
          </a:p>
          <a:p>
            <a:pPr>
              <a:defRPr/>
            </a:pPr>
            <a:endParaRPr lang="en-GB" sz="2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Withdrawal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Emotional Outbursts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Forgetfulness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Suspicion and paranoia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Poor communication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Inability to rest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Become anti-social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Irritability, erratic movements and pacing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Agitation and apprehension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Insomnia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Loss of appetite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Aggression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24A484-088B-4F95-B5E1-226057173606}"/>
              </a:ext>
            </a:extLst>
          </p:cNvPr>
          <p:cNvSpPr/>
          <p:nvPr/>
        </p:nvSpPr>
        <p:spPr>
          <a:xfrm>
            <a:off x="7132320" y="2248329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Change in activity and speech.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Loss of sex drive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Loss of appetite Drinking more alcohol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Smoking more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Withdrawal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Change in activity and speech.</a:t>
            </a:r>
          </a:p>
        </p:txBody>
      </p:sp>
    </p:spTree>
    <p:extLst>
      <p:ext uri="{BB962C8B-B14F-4D97-AF65-F5344CB8AC3E}">
        <p14:creationId xmlns:p14="http://schemas.microsoft.com/office/powerpoint/2010/main" val="1364425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757D38B-46B2-46F0-A71E-49577D6C9A4D}"/>
              </a:ext>
            </a:extLst>
          </p:cNvPr>
          <p:cNvSpPr/>
          <p:nvPr/>
        </p:nvSpPr>
        <p:spPr>
          <a:xfrm>
            <a:off x="4413559" y="32804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Psychological </a:t>
            </a:r>
          </a:p>
          <a:p>
            <a:pPr algn="ctr"/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Signs and Symptoms </a:t>
            </a:r>
            <a:endParaRPr lang="en-GB" sz="2800" b="1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F56B99-83D4-48C2-BC58-6130155572F6}"/>
              </a:ext>
            </a:extLst>
          </p:cNvPr>
          <p:cNvSpPr/>
          <p:nvPr/>
        </p:nvSpPr>
        <p:spPr>
          <a:xfrm>
            <a:off x="2580365" y="2401251"/>
            <a:ext cx="6096000" cy="41088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Blame others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Confusion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Poor attention, decisions, concentration and memory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Nightmares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Disorientation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Negative thinking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Indecisiveness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Obsessive thinking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Cynicism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Constant criticism of self or others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36E8C6-E613-4552-85CE-23296E3ECA0A}"/>
              </a:ext>
            </a:extLst>
          </p:cNvPr>
          <p:cNvSpPr/>
          <p:nvPr/>
        </p:nvSpPr>
        <p:spPr>
          <a:xfrm>
            <a:off x="9082765" y="2487611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Anxiety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Sadness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Guilt 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Low self-esteem,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Lack of confidence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Fear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Depression,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Intense anger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Flashbacks.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Extra Vigilant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Demotivated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D3B06F-A159-49C2-BB6B-86D16735FA0F}"/>
              </a:ext>
            </a:extLst>
          </p:cNvPr>
          <p:cNvSpPr/>
          <p:nvPr/>
        </p:nvSpPr>
        <p:spPr>
          <a:xfrm>
            <a:off x="3023373" y="1634173"/>
            <a:ext cx="1408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b="1" u="sng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THOUGHTS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66041-80A8-4E12-B205-E015A418DA91}"/>
              </a:ext>
            </a:extLst>
          </p:cNvPr>
          <p:cNvSpPr/>
          <p:nvPr/>
        </p:nvSpPr>
        <p:spPr>
          <a:xfrm>
            <a:off x="9184365" y="1483281"/>
            <a:ext cx="13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b="1" u="sng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EMOTIONS</a:t>
            </a:r>
          </a:p>
        </p:txBody>
      </p:sp>
    </p:spTree>
    <p:extLst>
      <p:ext uri="{BB962C8B-B14F-4D97-AF65-F5344CB8AC3E}">
        <p14:creationId xmlns:p14="http://schemas.microsoft.com/office/powerpoint/2010/main" val="77325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46313" y="3768951"/>
            <a:ext cx="7772400" cy="1362075"/>
          </a:xfrm>
        </p:spPr>
        <p:txBody>
          <a:bodyPr/>
          <a:lstStyle/>
          <a:p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981200" y="995716"/>
            <a:ext cx="6807826" cy="4600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rai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008" y="1953131"/>
            <a:ext cx="4167350" cy="2618274"/>
          </a:xfrm>
          <a:prstGeom prst="rect">
            <a:avLst/>
          </a:prstGeom>
        </p:spPr>
      </p:pic>
      <p:grpSp>
        <p:nvGrpSpPr>
          <p:cNvPr id="7" name="Group 40"/>
          <p:cNvGrpSpPr/>
          <p:nvPr/>
        </p:nvGrpSpPr>
        <p:grpSpPr>
          <a:xfrm>
            <a:off x="7425579" y="4099849"/>
            <a:ext cx="420264" cy="1655691"/>
            <a:chOff x="6028079" y="3459091"/>
            <a:chExt cx="420264" cy="1655691"/>
          </a:xfrm>
        </p:grpSpPr>
        <p:pic>
          <p:nvPicPr>
            <p:cNvPr id="8" name="Picture 7" descr="Fear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8079" y="3459091"/>
              <a:ext cx="420264" cy="128739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094810" y="474545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</a:rPr>
                <a:t>3</a:t>
              </a:r>
            </a:p>
          </p:txBody>
        </p:sp>
      </p:grpSp>
      <p:grpSp>
        <p:nvGrpSpPr>
          <p:cNvPr id="10" name="Group 43"/>
          <p:cNvGrpSpPr/>
          <p:nvPr/>
        </p:nvGrpSpPr>
        <p:grpSpPr>
          <a:xfrm>
            <a:off x="3966545" y="2694142"/>
            <a:ext cx="432648" cy="1669423"/>
            <a:chOff x="2559508" y="3459091"/>
            <a:chExt cx="432648" cy="1669423"/>
          </a:xfrm>
        </p:grpSpPr>
        <p:pic>
          <p:nvPicPr>
            <p:cNvPr id="11" name="Picture 10" descr="Sadness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9508" y="3459091"/>
              <a:ext cx="432648" cy="128739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2610308" y="4759182"/>
              <a:ext cx="3098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</a:rPr>
                <a:t>5</a:t>
              </a:r>
            </a:p>
          </p:txBody>
        </p:sp>
      </p:grpSp>
      <p:grpSp>
        <p:nvGrpSpPr>
          <p:cNvPr id="13" name="Group 39"/>
          <p:cNvGrpSpPr/>
          <p:nvPr/>
        </p:nvGrpSpPr>
        <p:grpSpPr>
          <a:xfrm>
            <a:off x="6716000" y="772778"/>
            <a:ext cx="420264" cy="1645964"/>
            <a:chOff x="5446000" y="1824795"/>
            <a:chExt cx="420264" cy="1645964"/>
          </a:xfrm>
        </p:grpSpPr>
        <p:pic>
          <p:nvPicPr>
            <p:cNvPr id="14" name="Picture 13" descr="Anger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6000" y="1824795"/>
              <a:ext cx="420264" cy="1287391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473700" y="3101427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</a:rPr>
                <a:t>1</a:t>
              </a:r>
            </a:p>
          </p:txBody>
        </p:sp>
      </p:grpSp>
      <p:grpSp>
        <p:nvGrpSpPr>
          <p:cNvPr id="16" name="Group 44"/>
          <p:cNvGrpSpPr/>
          <p:nvPr/>
        </p:nvGrpSpPr>
        <p:grpSpPr>
          <a:xfrm>
            <a:off x="5066452" y="751362"/>
            <a:ext cx="432648" cy="1667482"/>
            <a:chOff x="3288452" y="1814036"/>
            <a:chExt cx="432648" cy="1667482"/>
          </a:xfrm>
        </p:grpSpPr>
        <p:pic>
          <p:nvPicPr>
            <p:cNvPr id="17" name="Picture 16" descr="Surprise.pn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8452" y="1814036"/>
              <a:ext cx="432648" cy="1287391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3343220" y="3112186"/>
              <a:ext cx="301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</a:rPr>
                <a:t>6</a:t>
              </a:r>
            </a:p>
          </p:txBody>
        </p:sp>
      </p:grpSp>
      <p:grpSp>
        <p:nvGrpSpPr>
          <p:cNvPr id="19" name="Group 41"/>
          <p:cNvGrpSpPr/>
          <p:nvPr/>
        </p:nvGrpSpPr>
        <p:grpSpPr>
          <a:xfrm>
            <a:off x="7793143" y="2633041"/>
            <a:ext cx="432648" cy="1631323"/>
            <a:chOff x="5446000" y="4787900"/>
            <a:chExt cx="432648" cy="1631323"/>
          </a:xfrm>
        </p:grpSpPr>
        <p:pic>
          <p:nvPicPr>
            <p:cNvPr id="20" name="Picture 19" descr="Disgust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6000" y="4787900"/>
              <a:ext cx="432648" cy="1287391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536064" y="6049891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90"/>
                  </a:solidFill>
                </a:rPr>
                <a:t>2</a:t>
              </a:r>
            </a:p>
          </p:txBody>
        </p:sp>
      </p:grpSp>
      <p:grpSp>
        <p:nvGrpSpPr>
          <p:cNvPr id="22" name="Group 42"/>
          <p:cNvGrpSpPr/>
          <p:nvPr/>
        </p:nvGrpSpPr>
        <p:grpSpPr>
          <a:xfrm>
            <a:off x="4608500" y="4022265"/>
            <a:ext cx="465527" cy="1628807"/>
            <a:chOff x="3343220" y="4745450"/>
            <a:chExt cx="465527" cy="1628807"/>
          </a:xfrm>
        </p:grpSpPr>
        <p:pic>
          <p:nvPicPr>
            <p:cNvPr id="23" name="Picture 22" descr="Happiness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220" y="4745450"/>
              <a:ext cx="440127" cy="1309646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3420268" y="6004925"/>
              <a:ext cx="3884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90"/>
                  </a:solidFill>
                </a:rPr>
                <a:t>4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374900" y="299711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Anger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74900" y="263304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Fear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74900" y="226394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Disgust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374900" y="4086450"/>
            <a:ext cx="130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Happiness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74900" y="3751041"/>
            <a:ext cx="1251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Sadness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74900" y="3376568"/>
            <a:ext cx="116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Surprise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08049" y="5849293"/>
            <a:ext cx="4179959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426AFE"/>
                </a:solidFill>
              </a:rPr>
              <a:t>Bodily Maps of Emotions, </a:t>
            </a:r>
            <a:r>
              <a:rPr lang="en-GB" sz="1200" dirty="0" err="1">
                <a:solidFill>
                  <a:srgbClr val="426AFE"/>
                </a:solidFill>
              </a:rPr>
              <a:t>Nummenmaa</a:t>
            </a:r>
            <a:r>
              <a:rPr lang="en-GB" sz="1200" dirty="0">
                <a:solidFill>
                  <a:srgbClr val="426AFE"/>
                </a:solidFill>
              </a:rPr>
              <a:t> et al, 2013, PNAS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40011" y="6625634"/>
            <a:ext cx="9258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 TME 2015</a:t>
            </a:r>
          </a:p>
        </p:txBody>
      </p:sp>
      <p:sp>
        <p:nvSpPr>
          <p:cNvPr id="44" name="Title 2"/>
          <p:cNvSpPr txBox="1">
            <a:spLocks/>
          </p:cNvSpPr>
          <p:nvPr/>
        </p:nvSpPr>
        <p:spPr>
          <a:xfrm>
            <a:off x="1947826" y="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3A63FE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8735762" y="3439128"/>
            <a:ext cx="1583461" cy="2010824"/>
            <a:chOff x="7477654" y="3455581"/>
            <a:chExt cx="1583461" cy="2010824"/>
          </a:xfrm>
        </p:grpSpPr>
        <p:sp>
          <p:nvSpPr>
            <p:cNvPr id="47" name="Rectangle 46"/>
            <p:cNvSpPr/>
            <p:nvPr/>
          </p:nvSpPr>
          <p:spPr>
            <a:xfrm>
              <a:off x="7477654" y="3455581"/>
              <a:ext cx="1583461" cy="201082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7477654" y="3768950"/>
              <a:ext cx="1572828" cy="1598920"/>
              <a:chOff x="7000366" y="1772221"/>
              <a:chExt cx="1572828" cy="1598920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7781430" y="1805168"/>
                <a:ext cx="791764" cy="1518799"/>
              </a:xfrm>
              <a:prstGeom prst="rect">
                <a:avLst/>
              </a:prstGeom>
            </p:spPr>
          </p:pic>
          <p:sp>
            <p:nvSpPr>
              <p:cNvPr id="36" name="TextBox 10"/>
              <p:cNvSpPr txBox="1"/>
              <p:nvPr/>
            </p:nvSpPr>
            <p:spPr>
              <a:xfrm>
                <a:off x="7804861" y="1772221"/>
                <a:ext cx="42318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5400" dirty="0">
                    <a:latin typeface="Mangal" panose="02040503050203030202" pitchFamily="18" charset="0"/>
                    <a:cs typeface="Mangal" panose="02040503050203030202" pitchFamily="18" charset="0"/>
                  </a:rPr>
                  <a:t>{</a:t>
                </a:r>
                <a:endParaRPr lang="en-GB" sz="5400" dirty="0"/>
              </a:p>
            </p:txBody>
          </p:sp>
          <p:sp>
            <p:nvSpPr>
              <p:cNvPr id="37" name="TextBox 40"/>
              <p:cNvSpPr txBox="1"/>
              <p:nvPr/>
            </p:nvSpPr>
            <p:spPr>
              <a:xfrm>
                <a:off x="7060352" y="2047719"/>
                <a:ext cx="9243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GB" sz="1000" dirty="0">
                    <a:latin typeface="Mangal" panose="02040503050203030202" pitchFamily="18" charset="0"/>
                    <a:cs typeface="Mangal" panose="02040503050203030202" pitchFamily="18" charset="0"/>
                  </a:rPr>
                  <a:t> Increase in sensations </a:t>
                </a:r>
                <a:endParaRPr lang="en-GB" sz="1000" dirty="0"/>
              </a:p>
            </p:txBody>
          </p:sp>
          <p:sp>
            <p:nvSpPr>
              <p:cNvPr id="38" name="TextBox 41"/>
              <p:cNvSpPr txBox="1"/>
              <p:nvPr/>
            </p:nvSpPr>
            <p:spPr>
              <a:xfrm>
                <a:off x="7805090" y="2447811"/>
                <a:ext cx="42318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5400" dirty="0">
                    <a:latin typeface="Mangal" panose="02040503050203030202" pitchFamily="18" charset="0"/>
                    <a:cs typeface="Mangal" panose="02040503050203030202" pitchFamily="18" charset="0"/>
                  </a:rPr>
                  <a:t>{</a:t>
                </a:r>
                <a:endParaRPr lang="en-GB" sz="5400" dirty="0"/>
              </a:p>
            </p:txBody>
          </p:sp>
          <p:sp>
            <p:nvSpPr>
              <p:cNvPr id="39" name="TextBox 42"/>
              <p:cNvSpPr txBox="1"/>
              <p:nvPr/>
            </p:nvSpPr>
            <p:spPr>
              <a:xfrm>
                <a:off x="7000366" y="2719340"/>
                <a:ext cx="9805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GB" sz="1000" dirty="0">
                    <a:latin typeface="Mangal" panose="02040503050203030202" pitchFamily="18" charset="0"/>
                    <a:cs typeface="Mangal" panose="02040503050203030202" pitchFamily="18" charset="0"/>
                  </a:rPr>
                  <a:t> Decrease in sensations </a:t>
                </a:r>
                <a:endParaRPr lang="en-GB" sz="1000" dirty="0"/>
              </a:p>
            </p:txBody>
          </p:sp>
        </p:grpSp>
        <p:sp>
          <p:nvSpPr>
            <p:cNvPr id="45" name="TextBox 40"/>
            <p:cNvSpPr txBox="1"/>
            <p:nvPr/>
          </p:nvSpPr>
          <p:spPr>
            <a:xfrm>
              <a:off x="7690039" y="3645839"/>
              <a:ext cx="12279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000" b="1" dirty="0">
                  <a:latin typeface="Mangal" panose="02040503050203030202" pitchFamily="18" charset="0"/>
                  <a:cs typeface="Mangal" panose="02040503050203030202" pitchFamily="18" charset="0"/>
                </a:rPr>
                <a:t> Key to colours</a:t>
              </a:r>
              <a:endParaRPr lang="en-GB" sz="1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2867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 L 0.63645 0.1159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" y="58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2222E-6 L 0.61388 0.2655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51" y="1335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088 L 0.52291 -0.22291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46" y="-11597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18334 -0.270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13542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0.08125 -0.0861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-4306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0.13542 0.0662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6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5" name="Rectangle 18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20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7" name="Rectangle 31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F08096-889D-444A-ACE1-1606A851B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35" y="1131994"/>
            <a:ext cx="3835006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6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7406</TotalTime>
  <Words>1247</Words>
  <Application>Microsoft Office PowerPoint</Application>
  <PresentationFormat>Widescreen</PresentationFormat>
  <Paragraphs>187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Arial Nova Light</vt:lpstr>
      <vt:lpstr>Mangal</vt:lpstr>
      <vt:lpstr>Merriweather</vt:lpstr>
      <vt:lpstr>Merriweather Light</vt:lpstr>
      <vt:lpstr>Times New Roman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Jetfabrik Design</dc:creator>
  <cp:lastModifiedBy>SIMMONDS Rob 58012</cp:lastModifiedBy>
  <cp:revision>408</cp:revision>
  <dcterms:created xsi:type="dcterms:W3CDTF">2018-12-21T22:04:22Z</dcterms:created>
  <dcterms:modified xsi:type="dcterms:W3CDTF">2022-05-24T14:12:24Z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cbfa385-8296-4297-a9ac-837a1833737a_Enabled">
    <vt:lpwstr>true</vt:lpwstr>
  </property>
  <property fmtid="{D5CDD505-2E9C-101B-9397-08002B2CF9AE}" pid="3" name="MSIP_Label_ccbfa385-8296-4297-a9ac-837a1833737a_SetDate">
    <vt:lpwstr>2022-01-20T16:29:00Z</vt:lpwstr>
  </property>
  <property fmtid="{D5CDD505-2E9C-101B-9397-08002B2CF9AE}" pid="4" name="MSIP_Label_ccbfa385-8296-4297-a9ac-837a1833737a_Method">
    <vt:lpwstr>Standard</vt:lpwstr>
  </property>
  <property fmtid="{D5CDD505-2E9C-101B-9397-08002B2CF9AE}" pid="5" name="MSIP_Label_ccbfa385-8296-4297-a9ac-837a1833737a_Name">
    <vt:lpwstr>ccbfa385-8296-4297-a9ac-837a1833737a</vt:lpwstr>
  </property>
  <property fmtid="{D5CDD505-2E9C-101B-9397-08002B2CF9AE}" pid="6" name="MSIP_Label_ccbfa385-8296-4297-a9ac-837a1833737a_SiteId">
    <vt:lpwstr>4515d0c5-b418-4cfa-9741-222da68a18d7</vt:lpwstr>
  </property>
  <property fmtid="{D5CDD505-2E9C-101B-9397-08002B2CF9AE}" pid="7" name="MSIP_Label_ccbfa385-8296-4297-a9ac-837a1833737a_ActionId">
    <vt:lpwstr>e75f746c-fe70-4141-82b0-b805a934ea3e</vt:lpwstr>
  </property>
  <property fmtid="{D5CDD505-2E9C-101B-9397-08002B2CF9AE}" pid="8" name="MSIP_Label_ccbfa385-8296-4297-a9ac-837a1833737a_ContentBits">
    <vt:lpwstr>0</vt:lpwstr>
  </property>
</Properties>
</file>