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26"/>
  </p:notesMasterIdLst>
  <p:handoutMasterIdLst>
    <p:handoutMasterId r:id="rId27"/>
  </p:handoutMasterIdLst>
  <p:sldIdLst>
    <p:sldId id="256" r:id="rId3"/>
    <p:sldId id="317" r:id="rId4"/>
    <p:sldId id="1175" r:id="rId5"/>
    <p:sldId id="1177" r:id="rId6"/>
    <p:sldId id="1240" r:id="rId7"/>
    <p:sldId id="1187" r:id="rId8"/>
    <p:sldId id="1163" r:id="rId9"/>
    <p:sldId id="1196" r:id="rId10"/>
    <p:sldId id="265" r:id="rId11"/>
    <p:sldId id="266" r:id="rId12"/>
    <p:sldId id="280" r:id="rId13"/>
    <p:sldId id="267" r:id="rId14"/>
    <p:sldId id="273" r:id="rId15"/>
    <p:sldId id="274" r:id="rId16"/>
    <p:sldId id="1197" r:id="rId17"/>
    <p:sldId id="1198" r:id="rId18"/>
    <p:sldId id="257" r:id="rId19"/>
    <p:sldId id="3319" r:id="rId20"/>
    <p:sldId id="3331" r:id="rId21"/>
    <p:sldId id="259" r:id="rId22"/>
    <p:sldId id="261" r:id="rId23"/>
    <p:sldId id="264" r:id="rId24"/>
    <p:sldId id="263"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02" autoAdjust="0"/>
    <p:restoredTop sz="92211" autoAdjust="0"/>
  </p:normalViewPr>
  <p:slideViewPr>
    <p:cSldViewPr snapToGrid="0">
      <p:cViewPr varScale="1">
        <p:scale>
          <a:sx n="58" d="100"/>
          <a:sy n="58" d="100"/>
        </p:scale>
        <p:origin x="23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00"/>
    </p:cViewPr>
  </p:sorter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68E51-D427-462C-B59A-C7F5B7944261}"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GB"/>
        </a:p>
      </dgm:t>
    </dgm:pt>
    <dgm:pt modelId="{89C8223D-D6D1-4B43-A7B1-0C83CE8DE1EB}">
      <dgm:prSet phldrT="[Text]" custT="1"/>
      <dgm:spPr/>
      <dgm:t>
        <a:bodyPr/>
        <a:lstStyle/>
        <a:p>
          <a:r>
            <a:rPr lang="en-GB" sz="1600" dirty="0"/>
            <a:t>Organisation</a:t>
          </a:r>
        </a:p>
      </dgm:t>
    </dgm:pt>
    <dgm:pt modelId="{8018FFDD-3895-4602-8FF7-28B112569B0F}" type="parTrans" cxnId="{EEA80364-632C-46A5-B0BA-3B389B3D6D6E}">
      <dgm:prSet/>
      <dgm:spPr/>
      <dgm:t>
        <a:bodyPr/>
        <a:lstStyle/>
        <a:p>
          <a:endParaRPr lang="en-GB" sz="1800"/>
        </a:p>
      </dgm:t>
    </dgm:pt>
    <dgm:pt modelId="{E64EBCA2-0851-4B09-9BE6-4B931F7B1D4D}" type="sibTrans" cxnId="{EEA80364-632C-46A5-B0BA-3B389B3D6D6E}">
      <dgm:prSet/>
      <dgm:spPr/>
      <dgm:t>
        <a:bodyPr/>
        <a:lstStyle/>
        <a:p>
          <a:endParaRPr lang="en-GB" sz="1800"/>
        </a:p>
      </dgm:t>
    </dgm:pt>
    <dgm:pt modelId="{89EF354B-8636-46CC-88F5-93E33A866303}">
      <dgm:prSet phldrT="[Text]" custT="1"/>
      <dgm:spPr/>
      <dgm:t>
        <a:bodyPr/>
        <a:lstStyle/>
        <a:p>
          <a:r>
            <a:rPr lang="en-GB" sz="1600" dirty="0"/>
            <a:t>Risk Assessment</a:t>
          </a:r>
        </a:p>
      </dgm:t>
    </dgm:pt>
    <dgm:pt modelId="{82B26004-DBA3-4D65-A56A-C5120B51875A}" type="parTrans" cxnId="{8EA1025D-0092-493D-85CD-ECBF1DCF71DE}">
      <dgm:prSet/>
      <dgm:spPr/>
      <dgm:t>
        <a:bodyPr/>
        <a:lstStyle/>
        <a:p>
          <a:endParaRPr lang="en-GB" sz="1800"/>
        </a:p>
      </dgm:t>
    </dgm:pt>
    <dgm:pt modelId="{4578208C-59BB-41E5-A8AD-2A5099B2C5A5}" type="sibTrans" cxnId="{8EA1025D-0092-493D-85CD-ECBF1DCF71DE}">
      <dgm:prSet/>
      <dgm:spPr/>
      <dgm:t>
        <a:bodyPr/>
        <a:lstStyle/>
        <a:p>
          <a:endParaRPr lang="en-GB" sz="1800"/>
        </a:p>
      </dgm:t>
    </dgm:pt>
    <dgm:pt modelId="{AB5F90E9-C28B-4A05-BE0C-8BF09A7BB426}">
      <dgm:prSet phldrT="[Text]" custT="1"/>
      <dgm:spPr/>
      <dgm:t>
        <a:bodyPr/>
        <a:lstStyle/>
        <a:p>
          <a:r>
            <a:rPr lang="en-GB" sz="1600" dirty="0"/>
            <a:t>What is needed</a:t>
          </a:r>
        </a:p>
      </dgm:t>
    </dgm:pt>
    <dgm:pt modelId="{6AC4D09E-89FC-4E8B-9179-D724FBACFDFF}" type="parTrans" cxnId="{68AADEA6-A164-4B1A-891A-DF9ED07BD6E9}">
      <dgm:prSet/>
      <dgm:spPr/>
      <dgm:t>
        <a:bodyPr/>
        <a:lstStyle/>
        <a:p>
          <a:endParaRPr lang="en-GB" sz="1800"/>
        </a:p>
      </dgm:t>
    </dgm:pt>
    <dgm:pt modelId="{E175B456-5B9E-401B-B706-0EBFAEC044DB}" type="sibTrans" cxnId="{68AADEA6-A164-4B1A-891A-DF9ED07BD6E9}">
      <dgm:prSet/>
      <dgm:spPr/>
      <dgm:t>
        <a:bodyPr/>
        <a:lstStyle/>
        <a:p>
          <a:endParaRPr lang="en-GB" sz="1800"/>
        </a:p>
      </dgm:t>
    </dgm:pt>
    <dgm:pt modelId="{1383BE68-05E4-4D1B-BB47-4956FAF5198E}">
      <dgm:prSet phldrT="[Text]" custT="1"/>
      <dgm:spPr/>
      <dgm:t>
        <a:bodyPr/>
        <a:lstStyle/>
        <a:p>
          <a:r>
            <a:rPr lang="en-GB" sz="1600" dirty="0"/>
            <a:t>Design surveillance program</a:t>
          </a:r>
        </a:p>
      </dgm:t>
    </dgm:pt>
    <dgm:pt modelId="{9D5A793B-665D-4156-902D-A55EEF454997}" type="parTrans" cxnId="{AD5BB1B9-901A-4A44-9B7A-A14946A91561}">
      <dgm:prSet/>
      <dgm:spPr/>
      <dgm:t>
        <a:bodyPr/>
        <a:lstStyle/>
        <a:p>
          <a:endParaRPr lang="en-GB" sz="1800"/>
        </a:p>
      </dgm:t>
    </dgm:pt>
    <dgm:pt modelId="{6AFF752D-A4F0-4328-964A-8E52EBA1FFAD}" type="sibTrans" cxnId="{AD5BB1B9-901A-4A44-9B7A-A14946A91561}">
      <dgm:prSet/>
      <dgm:spPr/>
      <dgm:t>
        <a:bodyPr/>
        <a:lstStyle/>
        <a:p>
          <a:endParaRPr lang="en-GB" sz="1800"/>
        </a:p>
      </dgm:t>
    </dgm:pt>
    <dgm:pt modelId="{B8D4880D-88DC-464B-A819-2648A2FFB4AC}">
      <dgm:prSet phldrT="[Text]" custT="1"/>
      <dgm:spPr/>
      <dgm:t>
        <a:bodyPr/>
        <a:lstStyle/>
        <a:p>
          <a:r>
            <a:rPr lang="en-GB" sz="1600" dirty="0"/>
            <a:t>Competent persons</a:t>
          </a:r>
        </a:p>
      </dgm:t>
    </dgm:pt>
    <dgm:pt modelId="{F116438C-1A4C-4F52-AC2C-9A07766F10B5}" type="parTrans" cxnId="{AF63FE06-3FCF-471F-8B16-7CF0CCEA4829}">
      <dgm:prSet/>
      <dgm:spPr/>
      <dgm:t>
        <a:bodyPr/>
        <a:lstStyle/>
        <a:p>
          <a:endParaRPr lang="en-GB" sz="1800"/>
        </a:p>
      </dgm:t>
    </dgm:pt>
    <dgm:pt modelId="{19BC26E1-13C2-4AA6-A440-DF18C0DFB498}" type="sibTrans" cxnId="{AF63FE06-3FCF-471F-8B16-7CF0CCEA4829}">
      <dgm:prSet/>
      <dgm:spPr/>
      <dgm:t>
        <a:bodyPr/>
        <a:lstStyle/>
        <a:p>
          <a:endParaRPr lang="en-GB" sz="1800"/>
        </a:p>
      </dgm:t>
    </dgm:pt>
    <dgm:pt modelId="{5E0C1283-CD50-4072-93FC-056590851FD5}">
      <dgm:prSet phldrT="[Text]" custT="1"/>
      <dgm:spPr/>
      <dgm:t>
        <a:bodyPr/>
        <a:lstStyle/>
        <a:p>
          <a:r>
            <a:rPr lang="en-GB" sz="1600" dirty="0"/>
            <a:t>Implement the program</a:t>
          </a:r>
        </a:p>
      </dgm:t>
    </dgm:pt>
    <dgm:pt modelId="{E7BC9FD9-6519-416F-9A15-5D6F3AE8CBFA}" type="parTrans" cxnId="{E770B22E-7378-4CD5-A9BF-09C0DBE287BD}">
      <dgm:prSet/>
      <dgm:spPr/>
      <dgm:t>
        <a:bodyPr/>
        <a:lstStyle/>
        <a:p>
          <a:endParaRPr lang="en-GB" sz="1800"/>
        </a:p>
      </dgm:t>
    </dgm:pt>
    <dgm:pt modelId="{06D74239-F8FA-4661-B942-8465B0399416}" type="sibTrans" cxnId="{E770B22E-7378-4CD5-A9BF-09C0DBE287BD}">
      <dgm:prSet/>
      <dgm:spPr/>
      <dgm:t>
        <a:bodyPr/>
        <a:lstStyle/>
        <a:p>
          <a:endParaRPr lang="en-GB" sz="1800"/>
        </a:p>
      </dgm:t>
    </dgm:pt>
    <dgm:pt modelId="{78A5DB10-F04C-4F6E-B0D5-92A9B1253AA8}">
      <dgm:prSet phldrT="[Text]" custT="1"/>
      <dgm:spPr>
        <a:solidFill>
          <a:srgbClr val="C00000"/>
        </a:solidFill>
      </dgm:spPr>
      <dgm:t>
        <a:bodyPr/>
        <a:lstStyle/>
        <a:p>
          <a:r>
            <a:rPr lang="en-GB" sz="1600" dirty="0"/>
            <a:t>Act on results</a:t>
          </a:r>
        </a:p>
      </dgm:t>
    </dgm:pt>
    <dgm:pt modelId="{EC2DA05C-28D4-419F-ABC0-6A71A85F55E1}" type="parTrans" cxnId="{A7A2A685-3606-43C9-A4A3-8FFE78F09521}">
      <dgm:prSet/>
      <dgm:spPr/>
      <dgm:t>
        <a:bodyPr/>
        <a:lstStyle/>
        <a:p>
          <a:endParaRPr lang="en-GB" sz="1800"/>
        </a:p>
      </dgm:t>
    </dgm:pt>
    <dgm:pt modelId="{F76CDDD9-E30E-4ECB-B232-801FB4E92D6B}" type="sibTrans" cxnId="{A7A2A685-3606-43C9-A4A3-8FFE78F09521}">
      <dgm:prSet/>
      <dgm:spPr/>
      <dgm:t>
        <a:bodyPr/>
        <a:lstStyle/>
        <a:p>
          <a:endParaRPr lang="en-GB" sz="1800"/>
        </a:p>
      </dgm:t>
    </dgm:pt>
    <dgm:pt modelId="{7B8D7746-D05E-439C-B25E-5DC440E17742}" type="pres">
      <dgm:prSet presAssocID="{B3B68E51-D427-462C-B59A-C7F5B7944261}" presName="Name0" presStyleCnt="0">
        <dgm:presLayoutVars>
          <dgm:chMax val="1"/>
          <dgm:chPref val="1"/>
          <dgm:dir/>
          <dgm:animOne val="branch"/>
          <dgm:animLvl val="lvl"/>
        </dgm:presLayoutVars>
      </dgm:prSet>
      <dgm:spPr/>
    </dgm:pt>
    <dgm:pt modelId="{5FAD4A3D-F924-4FD9-A8F2-B85D005CBF37}" type="pres">
      <dgm:prSet presAssocID="{89C8223D-D6D1-4B43-A7B1-0C83CE8DE1EB}" presName="Parent" presStyleLbl="node0" presStyleIdx="0" presStyleCnt="1">
        <dgm:presLayoutVars>
          <dgm:chMax val="6"/>
          <dgm:chPref val="6"/>
        </dgm:presLayoutVars>
      </dgm:prSet>
      <dgm:spPr/>
    </dgm:pt>
    <dgm:pt modelId="{195B733F-2753-423F-A4C4-7FDB078A2838}" type="pres">
      <dgm:prSet presAssocID="{89EF354B-8636-46CC-88F5-93E33A866303}" presName="Accent1" presStyleCnt="0"/>
      <dgm:spPr/>
    </dgm:pt>
    <dgm:pt modelId="{CDB221DF-2D38-45CC-A861-55B076E6D356}" type="pres">
      <dgm:prSet presAssocID="{89EF354B-8636-46CC-88F5-93E33A866303}" presName="Accent" presStyleLbl="bgShp" presStyleIdx="0" presStyleCnt="6"/>
      <dgm:spPr/>
    </dgm:pt>
    <dgm:pt modelId="{59675BEF-A7BC-4C5A-96AE-42451E8E826C}" type="pres">
      <dgm:prSet presAssocID="{89EF354B-8636-46CC-88F5-93E33A866303}" presName="Child1" presStyleLbl="node1" presStyleIdx="0" presStyleCnt="6" custScaleX="107274">
        <dgm:presLayoutVars>
          <dgm:chMax val="0"/>
          <dgm:chPref val="0"/>
          <dgm:bulletEnabled val="1"/>
        </dgm:presLayoutVars>
      </dgm:prSet>
      <dgm:spPr/>
    </dgm:pt>
    <dgm:pt modelId="{E548337E-5EAC-4D91-97F4-C17F8AFBDC33}" type="pres">
      <dgm:prSet presAssocID="{AB5F90E9-C28B-4A05-BE0C-8BF09A7BB426}" presName="Accent2" presStyleCnt="0"/>
      <dgm:spPr/>
    </dgm:pt>
    <dgm:pt modelId="{0A79322B-B7FF-441C-994F-4A14D524765D}" type="pres">
      <dgm:prSet presAssocID="{AB5F90E9-C28B-4A05-BE0C-8BF09A7BB426}" presName="Accent" presStyleLbl="bgShp" presStyleIdx="1" presStyleCnt="6"/>
      <dgm:spPr/>
    </dgm:pt>
    <dgm:pt modelId="{A5993E65-2575-48E2-8C94-67FEAEBAE8C7}" type="pres">
      <dgm:prSet presAssocID="{AB5F90E9-C28B-4A05-BE0C-8BF09A7BB426}" presName="Child2" presStyleLbl="node1" presStyleIdx="1" presStyleCnt="6">
        <dgm:presLayoutVars>
          <dgm:chMax val="0"/>
          <dgm:chPref val="0"/>
          <dgm:bulletEnabled val="1"/>
        </dgm:presLayoutVars>
      </dgm:prSet>
      <dgm:spPr/>
    </dgm:pt>
    <dgm:pt modelId="{1C64071C-E1AA-4FB7-A943-2CC098C432A8}" type="pres">
      <dgm:prSet presAssocID="{1383BE68-05E4-4D1B-BB47-4956FAF5198E}" presName="Accent3" presStyleCnt="0"/>
      <dgm:spPr/>
    </dgm:pt>
    <dgm:pt modelId="{D13F8D62-326E-40D7-9280-FC99DD79E284}" type="pres">
      <dgm:prSet presAssocID="{1383BE68-05E4-4D1B-BB47-4956FAF5198E}" presName="Accent" presStyleLbl="bgShp" presStyleIdx="2" presStyleCnt="6"/>
      <dgm:spPr/>
    </dgm:pt>
    <dgm:pt modelId="{B24C4278-DBB1-40B8-9627-34B19573CF1B}" type="pres">
      <dgm:prSet presAssocID="{1383BE68-05E4-4D1B-BB47-4956FAF5198E}" presName="Child3" presStyleLbl="node1" presStyleIdx="2" presStyleCnt="6" custScaleX="113575">
        <dgm:presLayoutVars>
          <dgm:chMax val="0"/>
          <dgm:chPref val="0"/>
          <dgm:bulletEnabled val="1"/>
        </dgm:presLayoutVars>
      </dgm:prSet>
      <dgm:spPr/>
    </dgm:pt>
    <dgm:pt modelId="{8F258260-DAD2-42CA-8D10-AFDC2CA3DF04}" type="pres">
      <dgm:prSet presAssocID="{B8D4880D-88DC-464B-A819-2648A2FFB4AC}" presName="Accent4" presStyleCnt="0"/>
      <dgm:spPr/>
    </dgm:pt>
    <dgm:pt modelId="{42F1584C-069D-45D2-BC7E-EC08C37E38B0}" type="pres">
      <dgm:prSet presAssocID="{B8D4880D-88DC-464B-A819-2648A2FFB4AC}" presName="Accent" presStyleLbl="bgShp" presStyleIdx="3" presStyleCnt="6"/>
      <dgm:spPr/>
    </dgm:pt>
    <dgm:pt modelId="{CD49AB51-6A99-4440-AB46-142772C2D317}" type="pres">
      <dgm:prSet presAssocID="{B8D4880D-88DC-464B-A819-2648A2FFB4AC}" presName="Child4" presStyleLbl="node1" presStyleIdx="3" presStyleCnt="6" custScaleX="107274">
        <dgm:presLayoutVars>
          <dgm:chMax val="0"/>
          <dgm:chPref val="0"/>
          <dgm:bulletEnabled val="1"/>
        </dgm:presLayoutVars>
      </dgm:prSet>
      <dgm:spPr/>
    </dgm:pt>
    <dgm:pt modelId="{F0B772AF-64BF-492F-A317-0388183A9FE2}" type="pres">
      <dgm:prSet presAssocID="{5E0C1283-CD50-4072-93FC-056590851FD5}" presName="Accent5" presStyleCnt="0"/>
      <dgm:spPr/>
    </dgm:pt>
    <dgm:pt modelId="{F7B14E7D-7B00-49C7-9ADB-D40C5A895A25}" type="pres">
      <dgm:prSet presAssocID="{5E0C1283-CD50-4072-93FC-056590851FD5}" presName="Accent" presStyleLbl="bgShp" presStyleIdx="4" presStyleCnt="6"/>
      <dgm:spPr/>
    </dgm:pt>
    <dgm:pt modelId="{D4592748-FDDE-4DDD-93D4-BAA2FCCB3AF8}" type="pres">
      <dgm:prSet presAssocID="{5E0C1283-CD50-4072-93FC-056590851FD5}" presName="Child5" presStyleLbl="node1" presStyleIdx="4" presStyleCnt="6">
        <dgm:presLayoutVars>
          <dgm:chMax val="0"/>
          <dgm:chPref val="0"/>
          <dgm:bulletEnabled val="1"/>
        </dgm:presLayoutVars>
      </dgm:prSet>
      <dgm:spPr/>
    </dgm:pt>
    <dgm:pt modelId="{CE2D7F1B-2147-45FF-9CCA-A4F25FFD5472}" type="pres">
      <dgm:prSet presAssocID="{78A5DB10-F04C-4F6E-B0D5-92A9B1253AA8}" presName="Accent6" presStyleCnt="0"/>
      <dgm:spPr/>
    </dgm:pt>
    <dgm:pt modelId="{98B1A69D-6434-4352-8A72-F58B0B81A161}" type="pres">
      <dgm:prSet presAssocID="{78A5DB10-F04C-4F6E-B0D5-92A9B1253AA8}" presName="Accent" presStyleLbl="bgShp" presStyleIdx="5" presStyleCnt="6"/>
      <dgm:spPr/>
    </dgm:pt>
    <dgm:pt modelId="{EB360E60-CDD3-4DB7-A6DE-BA810117A7DB}" type="pres">
      <dgm:prSet presAssocID="{78A5DB10-F04C-4F6E-B0D5-92A9B1253AA8}" presName="Child6" presStyleLbl="node1" presStyleIdx="5" presStyleCnt="6">
        <dgm:presLayoutVars>
          <dgm:chMax val="0"/>
          <dgm:chPref val="0"/>
          <dgm:bulletEnabled val="1"/>
        </dgm:presLayoutVars>
      </dgm:prSet>
      <dgm:spPr/>
    </dgm:pt>
  </dgm:ptLst>
  <dgm:cxnLst>
    <dgm:cxn modelId="{E4DF9C03-6BE2-4724-97A9-94CE1B4B9238}" type="presOf" srcId="{89EF354B-8636-46CC-88F5-93E33A866303}" destId="{59675BEF-A7BC-4C5A-96AE-42451E8E826C}" srcOrd="0" destOrd="0" presId="urn:microsoft.com/office/officeart/2011/layout/HexagonRadial"/>
    <dgm:cxn modelId="{AF63FE06-3FCF-471F-8B16-7CF0CCEA4829}" srcId="{89C8223D-D6D1-4B43-A7B1-0C83CE8DE1EB}" destId="{B8D4880D-88DC-464B-A819-2648A2FFB4AC}" srcOrd="3" destOrd="0" parTransId="{F116438C-1A4C-4F52-AC2C-9A07766F10B5}" sibTransId="{19BC26E1-13C2-4AA6-A440-DF18C0DFB498}"/>
    <dgm:cxn modelId="{E770B22E-7378-4CD5-A9BF-09C0DBE287BD}" srcId="{89C8223D-D6D1-4B43-A7B1-0C83CE8DE1EB}" destId="{5E0C1283-CD50-4072-93FC-056590851FD5}" srcOrd="4" destOrd="0" parTransId="{E7BC9FD9-6519-416F-9A15-5D6F3AE8CBFA}" sibTransId="{06D74239-F8FA-4661-B942-8465B0399416}"/>
    <dgm:cxn modelId="{DC674F31-5C19-4DE1-BE1D-A5365331C850}" type="presOf" srcId="{5E0C1283-CD50-4072-93FC-056590851FD5}" destId="{D4592748-FDDE-4DDD-93D4-BAA2FCCB3AF8}" srcOrd="0" destOrd="0" presId="urn:microsoft.com/office/officeart/2011/layout/HexagonRadial"/>
    <dgm:cxn modelId="{1570265C-F35E-4E32-AF44-F2C312D57FE5}" type="presOf" srcId="{AB5F90E9-C28B-4A05-BE0C-8BF09A7BB426}" destId="{A5993E65-2575-48E2-8C94-67FEAEBAE8C7}" srcOrd="0" destOrd="0" presId="urn:microsoft.com/office/officeart/2011/layout/HexagonRadial"/>
    <dgm:cxn modelId="{8EA1025D-0092-493D-85CD-ECBF1DCF71DE}" srcId="{89C8223D-D6D1-4B43-A7B1-0C83CE8DE1EB}" destId="{89EF354B-8636-46CC-88F5-93E33A866303}" srcOrd="0" destOrd="0" parTransId="{82B26004-DBA3-4D65-A56A-C5120B51875A}" sibTransId="{4578208C-59BB-41E5-A8AD-2A5099B2C5A5}"/>
    <dgm:cxn modelId="{EEA80364-632C-46A5-B0BA-3B389B3D6D6E}" srcId="{B3B68E51-D427-462C-B59A-C7F5B7944261}" destId="{89C8223D-D6D1-4B43-A7B1-0C83CE8DE1EB}" srcOrd="0" destOrd="0" parTransId="{8018FFDD-3895-4602-8FF7-28B112569B0F}" sibTransId="{E64EBCA2-0851-4B09-9BE6-4B931F7B1D4D}"/>
    <dgm:cxn modelId="{8381514B-C033-4E29-B81F-C5C79FB18274}" type="presOf" srcId="{B8D4880D-88DC-464B-A819-2648A2FFB4AC}" destId="{CD49AB51-6A99-4440-AB46-142772C2D317}" srcOrd="0" destOrd="0" presId="urn:microsoft.com/office/officeart/2011/layout/HexagonRadial"/>
    <dgm:cxn modelId="{A7A2A685-3606-43C9-A4A3-8FFE78F09521}" srcId="{89C8223D-D6D1-4B43-A7B1-0C83CE8DE1EB}" destId="{78A5DB10-F04C-4F6E-B0D5-92A9B1253AA8}" srcOrd="5" destOrd="0" parTransId="{EC2DA05C-28D4-419F-ABC0-6A71A85F55E1}" sibTransId="{F76CDDD9-E30E-4ECB-B232-801FB4E92D6B}"/>
    <dgm:cxn modelId="{77B03890-3D3F-4854-B6F3-12B53A7EB283}" type="presOf" srcId="{1383BE68-05E4-4D1B-BB47-4956FAF5198E}" destId="{B24C4278-DBB1-40B8-9627-34B19573CF1B}" srcOrd="0" destOrd="0" presId="urn:microsoft.com/office/officeart/2011/layout/HexagonRadial"/>
    <dgm:cxn modelId="{B73FE296-53B5-49BF-8CB8-A2A9376D6468}" type="presOf" srcId="{78A5DB10-F04C-4F6E-B0D5-92A9B1253AA8}" destId="{EB360E60-CDD3-4DB7-A6DE-BA810117A7DB}" srcOrd="0" destOrd="0" presId="urn:microsoft.com/office/officeart/2011/layout/HexagonRadial"/>
    <dgm:cxn modelId="{F9A5DEA1-842F-4781-8331-C4215AEDCF36}" type="presOf" srcId="{B3B68E51-D427-462C-B59A-C7F5B7944261}" destId="{7B8D7746-D05E-439C-B25E-5DC440E17742}" srcOrd="0" destOrd="0" presId="urn:microsoft.com/office/officeart/2011/layout/HexagonRadial"/>
    <dgm:cxn modelId="{68AADEA6-A164-4B1A-891A-DF9ED07BD6E9}" srcId="{89C8223D-D6D1-4B43-A7B1-0C83CE8DE1EB}" destId="{AB5F90E9-C28B-4A05-BE0C-8BF09A7BB426}" srcOrd="1" destOrd="0" parTransId="{6AC4D09E-89FC-4E8B-9179-D724FBACFDFF}" sibTransId="{E175B456-5B9E-401B-B706-0EBFAEC044DB}"/>
    <dgm:cxn modelId="{AD5BB1B9-901A-4A44-9B7A-A14946A91561}" srcId="{89C8223D-D6D1-4B43-A7B1-0C83CE8DE1EB}" destId="{1383BE68-05E4-4D1B-BB47-4956FAF5198E}" srcOrd="2" destOrd="0" parTransId="{9D5A793B-665D-4156-902D-A55EEF454997}" sibTransId="{6AFF752D-A4F0-4328-964A-8E52EBA1FFAD}"/>
    <dgm:cxn modelId="{870E44FA-34BD-46BF-82B2-11C3DDDD245E}" type="presOf" srcId="{89C8223D-D6D1-4B43-A7B1-0C83CE8DE1EB}" destId="{5FAD4A3D-F924-4FD9-A8F2-B85D005CBF37}" srcOrd="0" destOrd="0" presId="urn:microsoft.com/office/officeart/2011/layout/HexagonRadial"/>
    <dgm:cxn modelId="{A2F2DBC7-9A94-4BF7-9C08-046201843E81}" type="presParOf" srcId="{7B8D7746-D05E-439C-B25E-5DC440E17742}" destId="{5FAD4A3D-F924-4FD9-A8F2-B85D005CBF37}" srcOrd="0" destOrd="0" presId="urn:microsoft.com/office/officeart/2011/layout/HexagonRadial"/>
    <dgm:cxn modelId="{21F84061-4824-4F4C-AF9C-99A3BF3373FD}" type="presParOf" srcId="{7B8D7746-D05E-439C-B25E-5DC440E17742}" destId="{195B733F-2753-423F-A4C4-7FDB078A2838}" srcOrd="1" destOrd="0" presId="urn:microsoft.com/office/officeart/2011/layout/HexagonRadial"/>
    <dgm:cxn modelId="{EE912FAD-2D20-46AE-89AC-D56537A5E441}" type="presParOf" srcId="{195B733F-2753-423F-A4C4-7FDB078A2838}" destId="{CDB221DF-2D38-45CC-A861-55B076E6D356}" srcOrd="0" destOrd="0" presId="urn:microsoft.com/office/officeart/2011/layout/HexagonRadial"/>
    <dgm:cxn modelId="{74AAD1CA-8100-47DA-A6C6-AB71E11BAAB8}" type="presParOf" srcId="{7B8D7746-D05E-439C-B25E-5DC440E17742}" destId="{59675BEF-A7BC-4C5A-96AE-42451E8E826C}" srcOrd="2" destOrd="0" presId="urn:microsoft.com/office/officeart/2011/layout/HexagonRadial"/>
    <dgm:cxn modelId="{E70CC0A9-2CAC-491E-84A6-023DE8B2F384}" type="presParOf" srcId="{7B8D7746-D05E-439C-B25E-5DC440E17742}" destId="{E548337E-5EAC-4D91-97F4-C17F8AFBDC33}" srcOrd="3" destOrd="0" presId="urn:microsoft.com/office/officeart/2011/layout/HexagonRadial"/>
    <dgm:cxn modelId="{249956B0-BE39-40A1-813A-7E1D7EF96D9B}" type="presParOf" srcId="{E548337E-5EAC-4D91-97F4-C17F8AFBDC33}" destId="{0A79322B-B7FF-441C-994F-4A14D524765D}" srcOrd="0" destOrd="0" presId="urn:microsoft.com/office/officeart/2011/layout/HexagonRadial"/>
    <dgm:cxn modelId="{C4BFE91F-493D-42F7-9653-A88261489CB0}" type="presParOf" srcId="{7B8D7746-D05E-439C-B25E-5DC440E17742}" destId="{A5993E65-2575-48E2-8C94-67FEAEBAE8C7}" srcOrd="4" destOrd="0" presId="urn:microsoft.com/office/officeart/2011/layout/HexagonRadial"/>
    <dgm:cxn modelId="{6FA31A20-9FBF-4FAD-A67C-D633F3BEF077}" type="presParOf" srcId="{7B8D7746-D05E-439C-B25E-5DC440E17742}" destId="{1C64071C-E1AA-4FB7-A943-2CC098C432A8}" srcOrd="5" destOrd="0" presId="urn:microsoft.com/office/officeart/2011/layout/HexagonRadial"/>
    <dgm:cxn modelId="{90FD8013-622E-4D29-A94F-05346173CF79}" type="presParOf" srcId="{1C64071C-E1AA-4FB7-A943-2CC098C432A8}" destId="{D13F8D62-326E-40D7-9280-FC99DD79E284}" srcOrd="0" destOrd="0" presId="urn:microsoft.com/office/officeart/2011/layout/HexagonRadial"/>
    <dgm:cxn modelId="{7527A560-A293-4409-A542-9DA13A409360}" type="presParOf" srcId="{7B8D7746-D05E-439C-B25E-5DC440E17742}" destId="{B24C4278-DBB1-40B8-9627-34B19573CF1B}" srcOrd="6" destOrd="0" presId="urn:microsoft.com/office/officeart/2011/layout/HexagonRadial"/>
    <dgm:cxn modelId="{88D3F2D3-E929-462B-A313-4763145F841F}" type="presParOf" srcId="{7B8D7746-D05E-439C-B25E-5DC440E17742}" destId="{8F258260-DAD2-42CA-8D10-AFDC2CA3DF04}" srcOrd="7" destOrd="0" presId="urn:microsoft.com/office/officeart/2011/layout/HexagonRadial"/>
    <dgm:cxn modelId="{DD3ED0BF-B2FF-45EF-8F21-5B98C809A235}" type="presParOf" srcId="{8F258260-DAD2-42CA-8D10-AFDC2CA3DF04}" destId="{42F1584C-069D-45D2-BC7E-EC08C37E38B0}" srcOrd="0" destOrd="0" presId="urn:microsoft.com/office/officeart/2011/layout/HexagonRadial"/>
    <dgm:cxn modelId="{E6084D6C-84C5-47C1-8B8A-8B48E7FCE7D9}" type="presParOf" srcId="{7B8D7746-D05E-439C-B25E-5DC440E17742}" destId="{CD49AB51-6A99-4440-AB46-142772C2D317}" srcOrd="8" destOrd="0" presId="urn:microsoft.com/office/officeart/2011/layout/HexagonRadial"/>
    <dgm:cxn modelId="{37FB4373-BAD2-473C-8AD0-6AAA38737910}" type="presParOf" srcId="{7B8D7746-D05E-439C-B25E-5DC440E17742}" destId="{F0B772AF-64BF-492F-A317-0388183A9FE2}" srcOrd="9" destOrd="0" presId="urn:microsoft.com/office/officeart/2011/layout/HexagonRadial"/>
    <dgm:cxn modelId="{6372883A-4504-4C3B-AF9A-1833E4A4E7D5}" type="presParOf" srcId="{F0B772AF-64BF-492F-A317-0388183A9FE2}" destId="{F7B14E7D-7B00-49C7-9ADB-D40C5A895A25}" srcOrd="0" destOrd="0" presId="urn:microsoft.com/office/officeart/2011/layout/HexagonRadial"/>
    <dgm:cxn modelId="{6F597582-23D5-4CE4-9892-9FD28EF9EAAE}" type="presParOf" srcId="{7B8D7746-D05E-439C-B25E-5DC440E17742}" destId="{D4592748-FDDE-4DDD-93D4-BAA2FCCB3AF8}" srcOrd="10" destOrd="0" presId="urn:microsoft.com/office/officeart/2011/layout/HexagonRadial"/>
    <dgm:cxn modelId="{E1F34FA2-6068-48C8-903D-0E4EBE88638B}" type="presParOf" srcId="{7B8D7746-D05E-439C-B25E-5DC440E17742}" destId="{CE2D7F1B-2147-45FF-9CCA-A4F25FFD5472}" srcOrd="11" destOrd="0" presId="urn:microsoft.com/office/officeart/2011/layout/HexagonRadial"/>
    <dgm:cxn modelId="{D599A491-901F-4628-9720-4AACCFDF3A91}" type="presParOf" srcId="{CE2D7F1B-2147-45FF-9CCA-A4F25FFD5472}" destId="{98B1A69D-6434-4352-8A72-F58B0B81A161}" srcOrd="0" destOrd="0" presId="urn:microsoft.com/office/officeart/2011/layout/HexagonRadial"/>
    <dgm:cxn modelId="{BEB3BD17-93FA-47C1-BAC4-303D03FD9EA8}" type="presParOf" srcId="{7B8D7746-D05E-439C-B25E-5DC440E17742}" destId="{EB360E60-CDD3-4DB7-A6DE-BA810117A7D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D4A3D-F924-4FD9-A8F2-B85D005CBF37}">
      <dsp:nvSpPr>
        <dsp:cNvPr id="0" name=""/>
        <dsp:cNvSpPr/>
      </dsp:nvSpPr>
      <dsp:spPr>
        <a:xfrm>
          <a:off x="1267617" y="1427366"/>
          <a:ext cx="1814244" cy="156939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Organisation</a:t>
          </a:r>
        </a:p>
      </dsp:txBody>
      <dsp:txXfrm>
        <a:off x="1568263" y="1687437"/>
        <a:ext cx="1212952" cy="1049253"/>
      </dsp:txXfrm>
    </dsp:sp>
    <dsp:sp modelId="{0A79322B-B7FF-441C-994F-4A14D524765D}">
      <dsp:nvSpPr>
        <dsp:cNvPr id="0" name=""/>
        <dsp:cNvSpPr/>
      </dsp:nvSpPr>
      <dsp:spPr>
        <a:xfrm>
          <a:off x="2403682" y="676516"/>
          <a:ext cx="684509" cy="58979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75BEF-A7BC-4C5A-96AE-42451E8E826C}">
      <dsp:nvSpPr>
        <dsp:cNvPr id="0" name=""/>
        <dsp:cNvSpPr/>
      </dsp:nvSpPr>
      <dsp:spPr>
        <a:xfrm>
          <a:off x="1380661" y="0"/>
          <a:ext cx="1594907" cy="128622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Risk Assessment</a:t>
          </a:r>
        </a:p>
      </dsp:txBody>
      <dsp:txXfrm>
        <a:off x="1636061" y="205969"/>
        <a:ext cx="1084107" cy="874284"/>
      </dsp:txXfrm>
    </dsp:sp>
    <dsp:sp modelId="{D13F8D62-326E-40D7-9280-FC99DD79E284}">
      <dsp:nvSpPr>
        <dsp:cNvPr id="0" name=""/>
        <dsp:cNvSpPr/>
      </dsp:nvSpPr>
      <dsp:spPr>
        <a:xfrm>
          <a:off x="3202558" y="1779119"/>
          <a:ext cx="684509" cy="58979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93E65-2575-48E2-8C94-67FEAEBAE8C7}">
      <dsp:nvSpPr>
        <dsp:cNvPr id="0" name=""/>
        <dsp:cNvSpPr/>
      </dsp:nvSpPr>
      <dsp:spPr>
        <a:xfrm>
          <a:off x="2798267" y="791113"/>
          <a:ext cx="1486760" cy="128622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What is needed</a:t>
          </a:r>
        </a:p>
      </dsp:txBody>
      <dsp:txXfrm>
        <a:off x="3044655" y="1004267"/>
        <a:ext cx="993984" cy="859914"/>
      </dsp:txXfrm>
    </dsp:sp>
    <dsp:sp modelId="{42F1584C-069D-45D2-BC7E-EC08C37E38B0}">
      <dsp:nvSpPr>
        <dsp:cNvPr id="0" name=""/>
        <dsp:cNvSpPr/>
      </dsp:nvSpPr>
      <dsp:spPr>
        <a:xfrm>
          <a:off x="2647608" y="3023751"/>
          <a:ext cx="684509" cy="58979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C4278-DBB1-40B8-9627-34B19573CF1B}">
      <dsp:nvSpPr>
        <dsp:cNvPr id="0" name=""/>
        <dsp:cNvSpPr/>
      </dsp:nvSpPr>
      <dsp:spPr>
        <a:xfrm>
          <a:off x="2697353" y="2346350"/>
          <a:ext cx="1688588" cy="128622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Design surveillance program</a:t>
          </a:r>
        </a:p>
      </dsp:txBody>
      <dsp:txXfrm>
        <a:off x="2960560" y="2546838"/>
        <a:ext cx="1162174" cy="885246"/>
      </dsp:txXfrm>
    </dsp:sp>
    <dsp:sp modelId="{F7B14E7D-7B00-49C7-9ADB-D40C5A895A25}">
      <dsp:nvSpPr>
        <dsp:cNvPr id="0" name=""/>
        <dsp:cNvSpPr/>
      </dsp:nvSpPr>
      <dsp:spPr>
        <a:xfrm>
          <a:off x="1270993" y="3152949"/>
          <a:ext cx="684509" cy="58979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AB51-6A99-4440-AB46-142772C2D317}">
      <dsp:nvSpPr>
        <dsp:cNvPr id="0" name=""/>
        <dsp:cNvSpPr/>
      </dsp:nvSpPr>
      <dsp:spPr>
        <a:xfrm>
          <a:off x="1380661" y="3138348"/>
          <a:ext cx="1594907" cy="1286222"/>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Competent persons</a:t>
          </a:r>
        </a:p>
      </dsp:txBody>
      <dsp:txXfrm>
        <a:off x="1636061" y="3344317"/>
        <a:ext cx="1084107" cy="874284"/>
      </dsp:txXfrm>
    </dsp:sp>
    <dsp:sp modelId="{98B1A69D-6434-4352-8A72-F58B0B81A161}">
      <dsp:nvSpPr>
        <dsp:cNvPr id="0" name=""/>
        <dsp:cNvSpPr/>
      </dsp:nvSpPr>
      <dsp:spPr>
        <a:xfrm>
          <a:off x="459035" y="2050788"/>
          <a:ext cx="684509" cy="58979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92748-FDDE-4DDD-93D4-BAA2FCCB3AF8}">
      <dsp:nvSpPr>
        <dsp:cNvPr id="0" name=""/>
        <dsp:cNvSpPr/>
      </dsp:nvSpPr>
      <dsp:spPr>
        <a:xfrm>
          <a:off x="64872" y="2347234"/>
          <a:ext cx="1486760" cy="1286222"/>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Implement the program</a:t>
          </a:r>
        </a:p>
      </dsp:txBody>
      <dsp:txXfrm>
        <a:off x="311260" y="2560388"/>
        <a:ext cx="993984" cy="859914"/>
      </dsp:txXfrm>
    </dsp:sp>
    <dsp:sp modelId="{EB360E60-CDD3-4DB7-A6DE-BA810117A7DB}">
      <dsp:nvSpPr>
        <dsp:cNvPr id="0" name=""/>
        <dsp:cNvSpPr/>
      </dsp:nvSpPr>
      <dsp:spPr>
        <a:xfrm>
          <a:off x="64872" y="789343"/>
          <a:ext cx="1486760" cy="1286222"/>
        </a:xfrm>
        <a:prstGeom prst="hexagon">
          <a:avLst>
            <a:gd name="adj" fmla="val 2857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Act on results</a:t>
          </a:r>
        </a:p>
      </dsp:txBody>
      <dsp:txXfrm>
        <a:off x="311260" y="1002497"/>
        <a:ext cx="993984" cy="85991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A7092C-FE1C-402C-9832-F357B116924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04E64B-A59A-45B9-8594-B26D260607E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5B235AB-46BD-4063-B2EA-6CC3B39476BB}" type="datetimeFigureOut">
              <a:rPr lang="en-GB" smtClean="0"/>
              <a:t>21/02/2022</a:t>
            </a:fld>
            <a:endParaRPr lang="en-GB"/>
          </a:p>
        </p:txBody>
      </p:sp>
      <p:sp>
        <p:nvSpPr>
          <p:cNvPr id="4" name="Footer Placeholder 3">
            <a:extLst>
              <a:ext uri="{FF2B5EF4-FFF2-40B4-BE49-F238E27FC236}">
                <a16:creationId xmlns:a16="http://schemas.microsoft.com/office/drawing/2014/main" id="{CF165624-8165-4E07-9D2A-4C47011D3D0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DC51D23-889B-40DC-A591-EE11463D5D6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01EF462-E1BE-4939-B044-A72040019632}" type="slidenum">
              <a:rPr lang="en-GB" smtClean="0"/>
              <a:t>‹#›</a:t>
            </a:fld>
            <a:endParaRPr lang="en-GB"/>
          </a:p>
        </p:txBody>
      </p:sp>
    </p:spTree>
    <p:extLst>
      <p:ext uri="{BB962C8B-B14F-4D97-AF65-F5344CB8AC3E}">
        <p14:creationId xmlns:p14="http://schemas.microsoft.com/office/powerpoint/2010/main" val="42708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F4769F-A0F5-408F-99BB-04B38380D096}" type="datetimeFigureOut">
              <a:rPr lang="en-GB" smtClean="0"/>
              <a:t>21/02/2022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75F66E-1F97-4AC8-BF49-7AC0544E549C}" type="slidenum">
              <a:rPr lang="en-GB" smtClean="0"/>
              <a:t>‹#›</a:t>
            </a:fld>
            <a:endParaRPr lang="en-GB"/>
          </a:p>
        </p:txBody>
      </p:sp>
    </p:spTree>
    <p:extLst>
      <p:ext uri="{BB962C8B-B14F-4D97-AF65-F5344CB8AC3E}">
        <p14:creationId xmlns:p14="http://schemas.microsoft.com/office/powerpoint/2010/main" val="270092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cs typeface="Arial" panose="020B0604020202020204" pitchFamily="34" charset="0"/>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85E44C-40ED-43CA-A499-E93CA9C208D7}" type="slidenum">
              <a:rPr lang="en-GB" altLang="en-US">
                <a:latin typeface="Times New Roman" panose="02020603050405020304" pitchFamily="18" charset="0"/>
              </a:rPr>
              <a:pPr>
                <a:spcBef>
                  <a:spcPct val="0"/>
                </a:spcBef>
              </a:pPr>
              <a:t>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0164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I hope you don’t mind me restating what I believe you already know:</a:t>
            </a:r>
          </a:p>
          <a:p>
            <a:endParaRPr lang="en-GB" dirty="0"/>
          </a:p>
          <a:p>
            <a:pPr marL="171450" indent="-171450">
              <a:buFont typeface="Arial" panose="020B0604020202020204" pitchFamily="34" charset="0"/>
              <a:buChar char="•"/>
            </a:pPr>
            <a:r>
              <a:rPr lang="en-GB" dirty="0"/>
              <a:t>The role of Occupational health is to protect and promote the health and wellbeing of employees by preventing and controlling occupational diseases and accidents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Occupational Health surveillance is at the core of the work of an OH practitioner.  The regular and repeated collection, analysis, interpretation and dissemination of Occupational Heath data for monitoring the health of the workforce.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Eyesight, hearing, lung function etc are important not only in protecting the employee but also customers and members of the public</a:t>
            </a:r>
          </a:p>
        </p:txBody>
      </p:sp>
      <p:sp>
        <p:nvSpPr>
          <p:cNvPr id="4" name="Slide Number Placeholder 3"/>
          <p:cNvSpPr>
            <a:spLocks noGrp="1"/>
          </p:cNvSpPr>
          <p:nvPr>
            <p:ph type="sldNum" sz="quarter" idx="5"/>
          </p:nvPr>
        </p:nvSpPr>
        <p:spPr/>
        <p:txBody>
          <a:bodyPr/>
          <a:lstStyle/>
          <a:p>
            <a:fld id="{E1FC1020-8F41-4B3A-B143-596BF691D4FD}" type="slidenum">
              <a:rPr lang="en-GB" smtClean="0"/>
              <a:t>17</a:t>
            </a:fld>
            <a:endParaRPr lang="en-GB"/>
          </a:p>
        </p:txBody>
      </p:sp>
    </p:spTree>
    <p:extLst>
      <p:ext uri="{BB962C8B-B14F-4D97-AF65-F5344CB8AC3E}">
        <p14:creationId xmlns:p14="http://schemas.microsoft.com/office/powerpoint/2010/main" val="186543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The aim of physical and psychological surveillance is to work to eliminate risk to health, safety and welfare at work.  </a:t>
            </a:r>
          </a:p>
          <a:p>
            <a:endParaRPr lang="en-GB" dirty="0"/>
          </a:p>
          <a:p>
            <a:r>
              <a:rPr lang="en-GB" dirty="0"/>
              <a:t>The aim is to enable workers to work together constructively and to be economically productive so they and their organisations can thrive.</a:t>
            </a:r>
          </a:p>
          <a:p>
            <a:endParaRPr lang="en-GB" dirty="0"/>
          </a:p>
          <a:p>
            <a:r>
              <a:rPr lang="en-GB" dirty="0"/>
              <a:t>What is really important to recognise here is there are two separate but complementary approaches and goals</a:t>
            </a:r>
          </a:p>
          <a:p>
            <a:endParaRPr lang="en-GB" dirty="0"/>
          </a:p>
          <a:p>
            <a:r>
              <a:rPr lang="en-GB" dirty="0"/>
              <a:t>The first is to identify the causes of ill health through the identification of hazards with the goal of eliminating, reducing or minimising their impact</a:t>
            </a:r>
          </a:p>
          <a:p>
            <a:endParaRPr lang="en-GB" dirty="0"/>
          </a:p>
          <a:p>
            <a:r>
              <a:rPr lang="en-GB" dirty="0"/>
              <a:t>The second it to identify the clinical symptoms of ill-health and the adverse health effects of work</a:t>
            </a:r>
          </a:p>
        </p:txBody>
      </p:sp>
      <p:sp>
        <p:nvSpPr>
          <p:cNvPr id="4" name="Slide Number Placeholder 3"/>
          <p:cNvSpPr>
            <a:spLocks noGrp="1"/>
          </p:cNvSpPr>
          <p:nvPr>
            <p:ph type="sldNum" sz="quarter" idx="5"/>
          </p:nvPr>
        </p:nvSpPr>
        <p:spPr/>
        <p:txBody>
          <a:bodyPr/>
          <a:lstStyle/>
          <a:p>
            <a:fld id="{E1FC1020-8F41-4B3A-B143-596BF691D4FD}" type="slidenum">
              <a:rPr lang="en-GB" smtClean="0"/>
              <a:t>19</a:t>
            </a:fld>
            <a:endParaRPr lang="en-GB"/>
          </a:p>
        </p:txBody>
      </p:sp>
    </p:spTree>
    <p:extLst>
      <p:ext uri="{BB962C8B-B14F-4D97-AF65-F5344CB8AC3E}">
        <p14:creationId xmlns:p14="http://schemas.microsoft.com/office/powerpoint/2010/main" val="252480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a:p>
            <a:r>
              <a:rPr lang="en-GB" dirty="0"/>
              <a:t>There are many tools that can be used to measure psychological hazards one of the best known are the HSE Management Standards that were developed in Bootle by Colin MacKay’s team.  This work was based on the Marmot Whitehall Study.</a:t>
            </a:r>
          </a:p>
          <a:p>
            <a:endParaRPr lang="en-GB" dirty="0"/>
          </a:p>
          <a:p>
            <a:r>
              <a:rPr lang="en-GB" dirty="0"/>
              <a:t>However, there are many other workplace hazards to psychosocial wellbeing, I have split these into two groups the personal hazards and those which are organisational.</a:t>
            </a:r>
          </a:p>
          <a:p>
            <a:endParaRPr lang="en-GB" dirty="0"/>
          </a:p>
          <a:p>
            <a:r>
              <a:rPr lang="en-GB" dirty="0"/>
              <a:t>Each of these hazards have been shown to have different levels of influence depending on the working culture and environment but the organisational hazards tend to have the greatest influence as they affect the largest number of people</a:t>
            </a:r>
          </a:p>
        </p:txBody>
      </p:sp>
      <p:sp>
        <p:nvSpPr>
          <p:cNvPr id="4" name="Slide Number Placeholder 3"/>
          <p:cNvSpPr>
            <a:spLocks noGrp="1"/>
          </p:cNvSpPr>
          <p:nvPr>
            <p:ph type="sldNum" sz="quarter" idx="5"/>
          </p:nvPr>
        </p:nvSpPr>
        <p:spPr/>
        <p:txBody>
          <a:bodyPr/>
          <a:lstStyle/>
          <a:p>
            <a:fld id="{E1FC1020-8F41-4B3A-B143-596BF691D4FD}" type="slidenum">
              <a:rPr lang="en-GB" smtClean="0"/>
              <a:t>20</a:t>
            </a:fld>
            <a:endParaRPr lang="en-GB"/>
          </a:p>
        </p:txBody>
      </p:sp>
    </p:spTree>
    <p:extLst>
      <p:ext uri="{BB962C8B-B14F-4D97-AF65-F5344CB8AC3E}">
        <p14:creationId xmlns:p14="http://schemas.microsoft.com/office/powerpoint/2010/main" val="23619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a:p>
            <a:r>
              <a:rPr lang="en-GB" dirty="0"/>
              <a:t>We now move to psychological health surveillance.  It is important to undertake psychological surveillance where there are uncontrollable hazards as a way of detecting early signs and making sure that preventative measures are introduced</a:t>
            </a:r>
          </a:p>
          <a:p>
            <a:endParaRPr lang="en-GB" dirty="0"/>
          </a:p>
          <a:p>
            <a:endParaRPr lang="en-GB" dirty="0"/>
          </a:p>
          <a:p>
            <a:r>
              <a:rPr lang="en-GB" dirty="0"/>
              <a:t>There are several ways in which psychological health surveillance can be achieved:</a:t>
            </a:r>
          </a:p>
          <a:p>
            <a:endParaRPr lang="en-GB" dirty="0"/>
          </a:p>
          <a:p>
            <a:r>
              <a:rPr lang="en-GB" dirty="0"/>
              <a:t>Some of the simpler tools for surveillance look for the signs of MH problems – these proxy indicators might include asking people how they are feeling or undertaking a general assessment of their attitudes towards their health and workability.  It is also possible to use things like sickness absence measures, bullying and harassment claims and medical retirements.</a:t>
            </a:r>
          </a:p>
          <a:p>
            <a:endParaRPr lang="en-GB" dirty="0"/>
          </a:p>
          <a:p>
            <a:r>
              <a:rPr lang="en-GB" dirty="0"/>
              <a:t>Whilst signs are useful it may be important to identify if there is a diagnosable disease.  This requires a measurement of actual disorders or conditions.  </a:t>
            </a:r>
          </a:p>
          <a:p>
            <a:r>
              <a:rPr lang="en-GB" dirty="0"/>
              <a:t>Psychological self report measure are an important first step but the Gold Standard is a clinical assessment by a qualified professional</a:t>
            </a:r>
          </a:p>
          <a:p>
            <a:endParaRPr lang="en-GB" dirty="0"/>
          </a:p>
        </p:txBody>
      </p:sp>
      <p:sp>
        <p:nvSpPr>
          <p:cNvPr id="4" name="Slide Number Placeholder 3"/>
          <p:cNvSpPr>
            <a:spLocks noGrp="1"/>
          </p:cNvSpPr>
          <p:nvPr>
            <p:ph type="sldNum" sz="quarter" idx="5"/>
          </p:nvPr>
        </p:nvSpPr>
        <p:spPr/>
        <p:txBody>
          <a:bodyPr/>
          <a:lstStyle/>
          <a:p>
            <a:fld id="{E1FC1020-8F41-4B3A-B143-596BF691D4FD}" type="slidenum">
              <a:rPr lang="en-GB" smtClean="0"/>
              <a:t>21</a:t>
            </a:fld>
            <a:endParaRPr lang="en-GB"/>
          </a:p>
        </p:txBody>
      </p:sp>
    </p:spTree>
    <p:extLst>
      <p:ext uri="{BB962C8B-B14F-4D97-AF65-F5344CB8AC3E}">
        <p14:creationId xmlns:p14="http://schemas.microsoft.com/office/powerpoint/2010/main" val="150935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Health surveillance is able to identify work related disease and hazards.  It can establish whether control measures are working and identifies people at risk.</a:t>
            </a:r>
          </a:p>
          <a:p>
            <a:r>
              <a:rPr lang="en-GB" dirty="0"/>
              <a:t>It is also good at establishing base-line levels and benchmarks for action</a:t>
            </a:r>
          </a:p>
          <a:p>
            <a:endParaRPr lang="en-GB" dirty="0"/>
          </a:p>
          <a:p>
            <a:r>
              <a:rPr lang="en-GB" dirty="0"/>
              <a:t>Identifies opportunities for preventative action and can evaluate interventions and the impact of organisational change.</a:t>
            </a:r>
          </a:p>
          <a:p>
            <a:endParaRPr lang="en-GB" dirty="0"/>
          </a:p>
          <a:p>
            <a:r>
              <a:rPr lang="en-GB" dirty="0">
                <a:solidFill>
                  <a:srgbClr val="C00000"/>
                </a:solidFill>
              </a:rPr>
              <a:t>HOWEVER HEALTH SURVEILLANCE DOES NOT PREDICT OR CURE</a:t>
            </a:r>
          </a:p>
          <a:p>
            <a:endParaRPr lang="en-GB" dirty="0"/>
          </a:p>
          <a:p>
            <a:r>
              <a:rPr lang="en-GB" dirty="0"/>
              <a:t>It only works as part of a wider package of support which must include Education, Training for leaders, peer support, assessments and treatments </a:t>
            </a:r>
          </a:p>
        </p:txBody>
      </p:sp>
      <p:sp>
        <p:nvSpPr>
          <p:cNvPr id="4" name="Slide Number Placeholder 3"/>
          <p:cNvSpPr>
            <a:spLocks noGrp="1"/>
          </p:cNvSpPr>
          <p:nvPr>
            <p:ph type="sldNum" sz="quarter" idx="5"/>
          </p:nvPr>
        </p:nvSpPr>
        <p:spPr/>
        <p:txBody>
          <a:bodyPr/>
          <a:lstStyle/>
          <a:p>
            <a:fld id="{E1FC1020-8F41-4B3A-B143-596BF691D4FD}" type="slidenum">
              <a:rPr lang="en-GB" smtClean="0"/>
              <a:t>22</a:t>
            </a:fld>
            <a:endParaRPr lang="en-GB"/>
          </a:p>
        </p:txBody>
      </p:sp>
    </p:spTree>
    <p:extLst>
      <p:ext uri="{BB962C8B-B14F-4D97-AF65-F5344CB8AC3E}">
        <p14:creationId xmlns:p14="http://schemas.microsoft.com/office/powerpoint/2010/main" val="346623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Where employees feel they will be disadvantaged, discriminated against, or ridiculed there is a likelihood this may affect their attitudes towards Occupational Health and screening.  Overcoming these attitudes are is not easy particularly when the main tactic for dealing with these fears is avoidance.  It is therefore important for Occupational Health departments and practitioners to become more available and approachable.  </a:t>
            </a:r>
          </a:p>
          <a:p>
            <a:endParaRPr lang="en-GB" dirty="0"/>
          </a:p>
          <a:p>
            <a:r>
              <a:rPr lang="en-GB" dirty="0"/>
              <a:t>Mental health stigma is particularly prevalent in the military with a recent study by Williamson showing that offices with PTSD were most likely to report stigma.  However, those who endorsed stigma were still utilising mental health services and interested in seeking help (Sharp et al 2014)</a:t>
            </a:r>
          </a:p>
          <a:p>
            <a:endParaRPr lang="en-GB" dirty="0"/>
          </a:p>
          <a:p>
            <a:r>
              <a:rPr lang="en-GB" dirty="0"/>
              <a:t>The stigma of mental health problem in the military.  Brett et al 2007</a:t>
            </a:r>
          </a:p>
          <a:p>
            <a:r>
              <a:rPr lang="en-GB" dirty="0"/>
              <a:t>30% of troops returning from Iraq had mental health problems but the stigma associated with seeking help meant that very few actually received the help they needed .  Self Stigma, public stigma .  </a:t>
            </a:r>
          </a:p>
          <a:p>
            <a:r>
              <a:rPr lang="en-GB" dirty="0"/>
              <a:t>Study by Acosta 2014 showed stigma to be reducing but was still high for the fear of leaders treating them differently or being seen as weak.</a:t>
            </a:r>
          </a:p>
          <a:p>
            <a:endParaRPr lang="en-GB" dirty="0"/>
          </a:p>
          <a:p>
            <a:r>
              <a:rPr lang="en-GB" dirty="0"/>
              <a:t>There is little stigma in the high risk groups, completion rates were high as was satisfaction with OH</a:t>
            </a:r>
          </a:p>
        </p:txBody>
      </p:sp>
      <p:sp>
        <p:nvSpPr>
          <p:cNvPr id="4" name="Slide Number Placeholder 3"/>
          <p:cNvSpPr>
            <a:spLocks noGrp="1"/>
          </p:cNvSpPr>
          <p:nvPr>
            <p:ph type="sldNum" sz="quarter" idx="5"/>
          </p:nvPr>
        </p:nvSpPr>
        <p:spPr/>
        <p:txBody>
          <a:bodyPr/>
          <a:lstStyle/>
          <a:p>
            <a:fld id="{E1FC1020-8F41-4B3A-B143-596BF691D4FD}" type="slidenum">
              <a:rPr lang="en-GB" smtClean="0"/>
              <a:t>23</a:t>
            </a:fld>
            <a:endParaRPr lang="en-GB"/>
          </a:p>
        </p:txBody>
      </p:sp>
    </p:spTree>
    <p:extLst>
      <p:ext uri="{BB962C8B-B14F-4D97-AF65-F5344CB8AC3E}">
        <p14:creationId xmlns:p14="http://schemas.microsoft.com/office/powerpoint/2010/main" val="316760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A8C19A-BFD8-4E57-8B56-8885FD6F6EE7}" type="slidenum">
              <a:rPr lang="en-GB"/>
              <a:pPr fontAlgn="base">
                <a:spcBef>
                  <a:spcPct val="0"/>
                </a:spcBef>
                <a:spcAft>
                  <a:spcPct val="0"/>
                </a:spcAft>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49325" y="1093788"/>
            <a:ext cx="4662488" cy="3497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a:p>
            <a:r>
              <a:rPr lang="en-GB" altLang="en-US" dirty="0"/>
              <a:t>Tell: This slide shows the numbers of officers and staff who have marginal or clinical levels of symptoms in a number of high risk roles.  As you can see the officers in one of the roles have much lower levels of symptoms than found in other roles.</a:t>
            </a:r>
          </a:p>
          <a:p>
            <a:endParaRPr lang="en-GB" altLang="en-US" dirty="0"/>
          </a:p>
          <a:p>
            <a:r>
              <a:rPr lang="en-GB" altLang="en-US" dirty="0"/>
              <a:t>Can you think of some reasons for these results?</a:t>
            </a:r>
          </a:p>
          <a:p>
            <a:endParaRPr lang="en-GB" altLang="en-US" dirty="0"/>
          </a:p>
          <a:p>
            <a:r>
              <a:rPr lang="en-GB" altLang="en-US" dirty="0"/>
              <a:t>Firearms officers have asked to do this work and don’t want to move into a different role.  There may still be a stigma related to MH conditions as they would lose their firearms ticket if they were found to have PTSD.</a:t>
            </a:r>
          </a:p>
          <a:p>
            <a:endParaRPr lang="en-GB" altLang="en-US" dirty="0"/>
          </a:p>
          <a:p>
            <a:r>
              <a:rPr lang="en-GB" altLang="en-US" dirty="0"/>
              <a:t>Also the pattern of symptoms is different i.e. Collision Investigators have higher levels of primary trauma and FLOs higher levels of secondary trauma</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21276E-DC95-4E4B-9B51-506B9A01982D}"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73696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Explain: </a:t>
            </a:r>
            <a:r>
              <a:rPr lang="en-GB" dirty="0"/>
              <a:t>this slide shows the difference between anxiety and depression.  These are the clinical symptoms needed for a diagnosis.  As you can see stress and anxiety are really the same thing.  Depression is the feeling you get when you are unable to deal with the anxiety you are experiencing.</a:t>
            </a:r>
          </a:p>
          <a:p>
            <a:endParaRPr lang="en-GB" b="1" dirty="0"/>
          </a:p>
          <a:p>
            <a:r>
              <a:rPr lang="en-GB" b="1" dirty="0"/>
              <a:t>A few people may have a depressive personality – they are always depressed</a:t>
            </a:r>
          </a:p>
          <a:p>
            <a:endParaRPr lang="en-GB" b="1" dirty="0"/>
          </a:p>
          <a:p>
            <a:r>
              <a:rPr lang="en-GB" b="1" dirty="0"/>
              <a:t>Other people may suffer from bi-polar condition known as manic depression.  These people shift between being overly optimistic to being extremely depressed.</a:t>
            </a:r>
          </a:p>
          <a:p>
            <a:endParaRPr lang="en-GB" b="1" dirty="0"/>
          </a:p>
          <a:p>
            <a:r>
              <a:rPr lang="en-GB" b="1" dirty="0"/>
              <a:t>People with these conditions are normally given medication to help them manage their symptoms.</a:t>
            </a:r>
          </a:p>
        </p:txBody>
      </p:sp>
      <p:sp>
        <p:nvSpPr>
          <p:cNvPr id="4" name="Slide Number Placeholder 3"/>
          <p:cNvSpPr>
            <a:spLocks noGrp="1"/>
          </p:cNvSpPr>
          <p:nvPr>
            <p:ph type="sldNum" sz="quarter" idx="5"/>
          </p:nvPr>
        </p:nvSpPr>
        <p:spPr/>
        <p:txBody>
          <a:bodyPr/>
          <a:lstStyle/>
          <a:p>
            <a:fld id="{28E93759-A3CD-41E3-88CA-215A6A730DE7}" type="slidenum">
              <a:rPr lang="en-GB" smtClean="0"/>
              <a:t>6</a:t>
            </a:fld>
            <a:endParaRPr lang="en-GB"/>
          </a:p>
        </p:txBody>
      </p:sp>
      <p:sp>
        <p:nvSpPr>
          <p:cNvPr id="5" name="Footer Placeholder 4">
            <a:extLst>
              <a:ext uri="{FF2B5EF4-FFF2-40B4-BE49-F238E27FC236}">
                <a16:creationId xmlns:a16="http://schemas.microsoft.com/office/drawing/2014/main" id="{12467523-A47A-44A9-9559-5686892FFD65}"/>
              </a:ext>
            </a:extLst>
          </p:cNvPr>
          <p:cNvSpPr>
            <a:spLocks noGrp="1"/>
          </p:cNvSpPr>
          <p:nvPr>
            <p:ph type="ftr" sz="quarter" idx="4"/>
          </p:nvPr>
        </p:nvSpPr>
        <p:spPr/>
        <p:txBody>
          <a:bodyPr/>
          <a:lstStyle/>
          <a:p>
            <a:r>
              <a:rPr lang="en-GB"/>
              <a:t>Noreen Tehrani Associates</a:t>
            </a:r>
          </a:p>
        </p:txBody>
      </p:sp>
    </p:spTree>
    <p:extLst>
      <p:ext uri="{BB962C8B-B14F-4D97-AF65-F5344CB8AC3E}">
        <p14:creationId xmlns:p14="http://schemas.microsoft.com/office/powerpoint/2010/main" val="23213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Explain: </a:t>
            </a:r>
            <a:r>
              <a:rPr lang="en-GB" dirty="0"/>
              <a:t>this slide shows the difference between anxiety and depression.  These are the clinical symptoms needed for a diagnosis.  As you can see stress and anxiety are really the same thing.  Depression is the feeling you get when you are unable to deal with the anxiety you are experiencing.</a:t>
            </a:r>
          </a:p>
          <a:p>
            <a:endParaRPr lang="en-GB" b="1" dirty="0"/>
          </a:p>
          <a:p>
            <a:r>
              <a:rPr lang="en-GB" b="1" dirty="0"/>
              <a:t>A few people may have a depressive personality – they are always depressed</a:t>
            </a:r>
          </a:p>
          <a:p>
            <a:endParaRPr lang="en-GB" b="1" dirty="0"/>
          </a:p>
          <a:p>
            <a:r>
              <a:rPr lang="en-GB" b="1" dirty="0"/>
              <a:t>Other people may suffer from bi-polar condition known as manic depression.  These people shift between being overly optimistic to being extremely depressed.</a:t>
            </a:r>
          </a:p>
          <a:p>
            <a:endParaRPr lang="en-GB" b="1" dirty="0"/>
          </a:p>
          <a:p>
            <a:r>
              <a:rPr lang="en-GB" b="1" dirty="0"/>
              <a:t>People with these conditions are normally given medication to help them manage their symptoms.</a:t>
            </a:r>
          </a:p>
        </p:txBody>
      </p:sp>
      <p:sp>
        <p:nvSpPr>
          <p:cNvPr id="4" name="Slide Number Placeholder 3"/>
          <p:cNvSpPr>
            <a:spLocks noGrp="1"/>
          </p:cNvSpPr>
          <p:nvPr>
            <p:ph type="sldNum" sz="quarter" idx="5"/>
          </p:nvPr>
        </p:nvSpPr>
        <p:spPr/>
        <p:txBody>
          <a:bodyPr/>
          <a:lstStyle/>
          <a:p>
            <a:fld id="{28E93759-A3CD-41E3-88CA-215A6A730DE7}" type="slidenum">
              <a:rPr lang="en-GB" smtClean="0"/>
              <a:t>8</a:t>
            </a:fld>
            <a:endParaRPr lang="en-GB"/>
          </a:p>
        </p:txBody>
      </p:sp>
      <p:sp>
        <p:nvSpPr>
          <p:cNvPr id="5" name="Footer Placeholder 4">
            <a:extLst>
              <a:ext uri="{FF2B5EF4-FFF2-40B4-BE49-F238E27FC236}">
                <a16:creationId xmlns:a16="http://schemas.microsoft.com/office/drawing/2014/main" id="{12467523-A47A-44A9-9559-5686892FFD65}"/>
              </a:ext>
            </a:extLst>
          </p:cNvPr>
          <p:cNvSpPr>
            <a:spLocks noGrp="1"/>
          </p:cNvSpPr>
          <p:nvPr>
            <p:ph type="ftr" sz="quarter" idx="4"/>
          </p:nvPr>
        </p:nvSpPr>
        <p:spPr/>
        <p:txBody>
          <a:bodyPr/>
          <a:lstStyle/>
          <a:p>
            <a:r>
              <a:rPr lang="en-GB"/>
              <a:t>Noreen Tehrani Associates</a:t>
            </a:r>
          </a:p>
        </p:txBody>
      </p:sp>
    </p:spTree>
    <p:extLst>
      <p:ext uri="{BB962C8B-B14F-4D97-AF65-F5344CB8AC3E}">
        <p14:creationId xmlns:p14="http://schemas.microsoft.com/office/powerpoint/2010/main" val="203485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170B109-0C04-4F5E-B045-9272B8841093}"/>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B42F261D-C56E-45B4-9B9D-C04FAE470D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18436" name="Slide Number Placeholder 3">
            <a:extLst>
              <a:ext uri="{FF2B5EF4-FFF2-40B4-BE49-F238E27FC236}">
                <a16:creationId xmlns:a16="http://schemas.microsoft.com/office/drawing/2014/main" id="{2FBEDF9A-4305-42CA-9384-6EDA018B9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F94E9A-699C-486D-A243-9A72A540D50C}" type="slidenum">
              <a:rPr lang="en-GB" altLang="en-US">
                <a:latin typeface="Times New Roman" panose="02020603050405020304" pitchFamily="18" charset="0"/>
                <a:cs typeface="Arial" panose="020B0604020202020204" pitchFamily="34" charset="0"/>
              </a:rPr>
              <a:pPr/>
              <a:t>9</a:t>
            </a:fld>
            <a:endParaRPr lang="en-GB"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5514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0E0AE14-AB64-4EC5-9603-F9F618DA8877}"/>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8DCDC077-2B4B-411E-8B26-4AAA6C9688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0484" name="Slide Number Placeholder 3">
            <a:extLst>
              <a:ext uri="{FF2B5EF4-FFF2-40B4-BE49-F238E27FC236}">
                <a16:creationId xmlns:a16="http://schemas.microsoft.com/office/drawing/2014/main" id="{F9D7F5DB-1C7F-4515-84E4-1C65E3C9D9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44A83F-284B-4DD8-94F3-EC8382BA4540}"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0940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BADC886-A104-4E9B-A546-6BF199034F7C}"/>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490511CE-3C41-45A5-9168-D425710B58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532" name="Slide Number Placeholder 3">
            <a:extLst>
              <a:ext uri="{FF2B5EF4-FFF2-40B4-BE49-F238E27FC236}">
                <a16:creationId xmlns:a16="http://schemas.microsoft.com/office/drawing/2014/main" id="{C0438B74-0860-4EDB-9898-5347EBF063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2A4340-3225-44D7-B07F-5BA0DAD92118}"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3880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Explain: </a:t>
            </a:r>
            <a:r>
              <a:rPr lang="en-GB" dirty="0"/>
              <a:t>this slide shows the difference between anxiety and depression.  These are the clinical symptoms needed for a diagnosis.  As you can see stress and anxiety are really the same thing.  Depression is the feeling you get when you are unable to deal with the anxiety you are experiencing.</a:t>
            </a:r>
          </a:p>
          <a:p>
            <a:endParaRPr lang="en-GB" b="1" dirty="0"/>
          </a:p>
          <a:p>
            <a:r>
              <a:rPr lang="en-GB" b="1" dirty="0"/>
              <a:t>A few people may have a depressive personality – they are always depressed</a:t>
            </a:r>
          </a:p>
          <a:p>
            <a:endParaRPr lang="en-GB" b="1" dirty="0"/>
          </a:p>
          <a:p>
            <a:r>
              <a:rPr lang="en-GB" b="1" dirty="0"/>
              <a:t>Other people may suffer from bi-polar condition known as manic depression.  These people shift between being overly optimistic to being extremely depressed.</a:t>
            </a:r>
          </a:p>
          <a:p>
            <a:endParaRPr lang="en-GB" b="1" dirty="0"/>
          </a:p>
          <a:p>
            <a:r>
              <a:rPr lang="en-GB" b="1" dirty="0"/>
              <a:t>People with these conditions are normally given medication to help them manage their symptoms.</a:t>
            </a:r>
          </a:p>
        </p:txBody>
      </p:sp>
      <p:sp>
        <p:nvSpPr>
          <p:cNvPr id="4" name="Slide Number Placeholder 3"/>
          <p:cNvSpPr>
            <a:spLocks noGrp="1"/>
          </p:cNvSpPr>
          <p:nvPr>
            <p:ph type="sldNum" sz="quarter" idx="5"/>
          </p:nvPr>
        </p:nvSpPr>
        <p:spPr/>
        <p:txBody>
          <a:bodyPr/>
          <a:lstStyle/>
          <a:p>
            <a:fld id="{28E93759-A3CD-41E3-88CA-215A6A730DE7}" type="slidenum">
              <a:rPr lang="en-GB" smtClean="0"/>
              <a:t>15</a:t>
            </a:fld>
            <a:endParaRPr lang="en-GB"/>
          </a:p>
        </p:txBody>
      </p:sp>
      <p:sp>
        <p:nvSpPr>
          <p:cNvPr id="5" name="Footer Placeholder 4">
            <a:extLst>
              <a:ext uri="{FF2B5EF4-FFF2-40B4-BE49-F238E27FC236}">
                <a16:creationId xmlns:a16="http://schemas.microsoft.com/office/drawing/2014/main" id="{12467523-A47A-44A9-9559-5686892FFD65}"/>
              </a:ext>
            </a:extLst>
          </p:cNvPr>
          <p:cNvSpPr>
            <a:spLocks noGrp="1"/>
          </p:cNvSpPr>
          <p:nvPr>
            <p:ph type="ftr" sz="quarter" idx="4"/>
          </p:nvPr>
        </p:nvSpPr>
        <p:spPr/>
        <p:txBody>
          <a:bodyPr/>
          <a:lstStyle/>
          <a:p>
            <a:r>
              <a:rPr lang="en-GB"/>
              <a:t>Noreen Tehrani Associates</a:t>
            </a:r>
          </a:p>
        </p:txBody>
      </p:sp>
    </p:spTree>
    <p:extLst>
      <p:ext uri="{BB962C8B-B14F-4D97-AF65-F5344CB8AC3E}">
        <p14:creationId xmlns:p14="http://schemas.microsoft.com/office/powerpoint/2010/main" val="218293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D60A-3E5F-4D91-BD96-19D6FF41BCC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34A316-E0BD-4B35-998E-560622B22B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BF190D-3DB6-4472-80C5-AE5CD5B4D754}"/>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5" name="Footer Placeholder 4">
            <a:extLst>
              <a:ext uri="{FF2B5EF4-FFF2-40B4-BE49-F238E27FC236}">
                <a16:creationId xmlns:a16="http://schemas.microsoft.com/office/drawing/2014/main" id="{AB8C5A0E-D345-43E7-8F5E-D3E430E3E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1A0FF6-6D07-46F4-9D88-18186CA4644E}"/>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58495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94A3-6C0C-4833-B800-EF25A0C1EA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027F06-10AB-4921-92C3-776E8BBB63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B3871-A691-4281-AD4A-2F0C18E4D0EB}"/>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5" name="Footer Placeholder 4">
            <a:extLst>
              <a:ext uri="{FF2B5EF4-FFF2-40B4-BE49-F238E27FC236}">
                <a16:creationId xmlns:a16="http://schemas.microsoft.com/office/drawing/2014/main" id="{2977B28D-DF52-4266-A0BC-F6A7388BA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835A0-293E-470F-9BDD-0022859DA0E3}"/>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36767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3BA7A-4BD3-4721-861A-1C4E59FAD11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B3F782-B890-4193-A745-36271748697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DAD736-2C42-40E4-913A-E8BEB8AA88E9}"/>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5" name="Footer Placeholder 4">
            <a:extLst>
              <a:ext uri="{FF2B5EF4-FFF2-40B4-BE49-F238E27FC236}">
                <a16:creationId xmlns:a16="http://schemas.microsoft.com/office/drawing/2014/main" id="{67036BBD-50C4-4A64-9BB4-FA3514BABB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C2305-49F5-4AAB-BBFB-C9C006E03182}"/>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56603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54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9100" y="1134001"/>
            <a:ext cx="7830000" cy="655119"/>
          </a:xfrm>
        </p:spPr>
        <p:txBody>
          <a:bodyPr anchor="ctr" anchorCtr="0">
            <a:normAutofit/>
          </a:bodyPr>
          <a:lstStyle>
            <a:lvl1pPr algn="l">
              <a:defRPr sz="2100">
                <a:solidFill>
                  <a:srgbClr val="2E2C70"/>
                </a:solidFill>
              </a:defRPr>
            </a:lvl1pPr>
          </a:lstStyle>
          <a:p>
            <a:r>
              <a:rPr lang="en-US"/>
              <a:t>Click to edit Master title style</a:t>
            </a:r>
            <a:endParaRPr lang="en-GB" dirty="0"/>
          </a:p>
        </p:txBody>
      </p:sp>
      <p:sp>
        <p:nvSpPr>
          <p:cNvPr id="3" name="Subtitle 2"/>
          <p:cNvSpPr>
            <a:spLocks noGrp="1"/>
          </p:cNvSpPr>
          <p:nvPr>
            <p:ph type="subTitle" idx="1"/>
          </p:nvPr>
        </p:nvSpPr>
        <p:spPr>
          <a:xfrm>
            <a:off x="629099" y="1800000"/>
            <a:ext cx="7830000" cy="499996"/>
          </a:xfrm>
        </p:spPr>
        <p:txBody>
          <a:bodyPr>
            <a:normAutofit/>
          </a:bodyPr>
          <a:lstStyle>
            <a:lvl1pPr marL="0" indent="0" algn="l">
              <a:buNone/>
              <a:defRPr sz="15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descr="CollegeofPolicing_Master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897041" cy="1282296"/>
          </a:xfrm>
          <a:prstGeom prst="rect">
            <a:avLst/>
          </a:prstGeom>
        </p:spPr>
      </p:pic>
      <p:sp>
        <p:nvSpPr>
          <p:cNvPr id="10" name="Content Placeholder 2"/>
          <p:cNvSpPr>
            <a:spLocks noGrp="1"/>
          </p:cNvSpPr>
          <p:nvPr>
            <p:ph idx="10"/>
          </p:nvPr>
        </p:nvSpPr>
        <p:spPr>
          <a:xfrm>
            <a:off x="628650" y="2306823"/>
            <a:ext cx="7830000" cy="38445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lide Number Placeholder 5"/>
          <p:cNvSpPr>
            <a:spLocks noGrp="1"/>
          </p:cNvSpPr>
          <p:nvPr>
            <p:ph type="sldNum" sz="quarter" idx="4"/>
          </p:nvPr>
        </p:nvSpPr>
        <p:spPr>
          <a:xfrm>
            <a:off x="270001" y="6357600"/>
            <a:ext cx="371021" cy="360000"/>
          </a:xfrm>
          <a:prstGeom prst="rect">
            <a:avLst/>
          </a:prstGeom>
        </p:spPr>
        <p:txBody>
          <a:bodyPr vert="horz" lIns="91440" tIns="45720" rIns="91440" bIns="45720" rtlCol="0" anchor="t" anchorCtr="0"/>
          <a:lstStyle>
            <a:lvl1pPr algn="l">
              <a:defRPr sz="75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629100" y="6357600"/>
            <a:ext cx="1620000" cy="323165"/>
          </a:xfrm>
          <a:prstGeom prst="rect">
            <a:avLst/>
          </a:prstGeom>
          <a:noFill/>
        </p:spPr>
        <p:txBody>
          <a:bodyPr wrap="square" rtlCol="0">
            <a:spAutoFit/>
          </a:bodyPr>
          <a:lstStyle/>
          <a:p>
            <a:r>
              <a:rPr lang="en-GB" sz="750" kern="1200" dirty="0">
                <a:solidFill>
                  <a:schemeClr val="tx1"/>
                </a:solidFill>
                <a:effectLst/>
                <a:latin typeface="+mn-lt"/>
                <a:ea typeface="+mn-ea"/>
                <a:cs typeface="+mn-cs"/>
              </a:rPr>
              <a:t>© </a:t>
            </a:r>
            <a:r>
              <a:rPr lang="en-US" sz="750" kern="1200" dirty="0">
                <a:solidFill>
                  <a:schemeClr val="tx1"/>
                </a:solidFill>
                <a:effectLst/>
                <a:latin typeface="+mn-lt"/>
                <a:ea typeface="+mn-ea"/>
                <a:cs typeface="+mn-cs"/>
              </a:rPr>
              <a:t>College of Policing Limited 2020</a:t>
            </a:r>
            <a:endParaRPr lang="en-GB" sz="750" kern="1200" dirty="0">
              <a:solidFill>
                <a:schemeClr val="tx1"/>
              </a:solidFill>
              <a:effectLst/>
              <a:latin typeface="+mn-lt"/>
              <a:ea typeface="+mn-ea"/>
              <a:cs typeface="+mn-cs"/>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7617" y="192895"/>
            <a:ext cx="2023705" cy="857684"/>
          </a:xfrm>
          <a:prstGeom prst="rect">
            <a:avLst/>
          </a:prstGeom>
        </p:spPr>
      </p:pic>
    </p:spTree>
    <p:extLst>
      <p:ext uri="{BB962C8B-B14F-4D97-AF65-F5344CB8AC3E}">
        <p14:creationId xmlns:p14="http://schemas.microsoft.com/office/powerpoint/2010/main" val="339419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3430-39F9-4E44-88A1-427A60B85A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0F8748-2C96-4F55-90B5-363669A826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921454-F862-4BD7-9BC1-BAB7BB941E14}"/>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5" name="Footer Placeholder 4">
            <a:extLst>
              <a:ext uri="{FF2B5EF4-FFF2-40B4-BE49-F238E27FC236}">
                <a16:creationId xmlns:a16="http://schemas.microsoft.com/office/drawing/2014/main" id="{C91F7C88-1A5D-4C25-9826-7EEEB2BBAD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F7F99-FBB4-4FD0-AEC5-4339D1825110}"/>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35949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ACDF-2C0A-40BF-898E-F84363603E9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52E9C9-3EB4-4E4B-AA8C-F8EA10A01476}"/>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4D7FFA-6065-4AD3-9347-5690624FBF20}"/>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5" name="Footer Placeholder 4">
            <a:extLst>
              <a:ext uri="{FF2B5EF4-FFF2-40B4-BE49-F238E27FC236}">
                <a16:creationId xmlns:a16="http://schemas.microsoft.com/office/drawing/2014/main" id="{920CBE92-38BF-4716-92B2-8F5F32569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C6A0B-D00A-4009-A2C2-D31E542621D7}"/>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148262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9A10-5A24-44ED-A30C-F1AA6B5AC5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AEDC88-2E8C-4331-89C6-BAF0C186BE8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8A1499-0EA3-418F-B5DB-EE092B852CE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D95A00-D85E-4120-AE81-5B20F34C37EF}"/>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6" name="Footer Placeholder 5">
            <a:extLst>
              <a:ext uri="{FF2B5EF4-FFF2-40B4-BE49-F238E27FC236}">
                <a16:creationId xmlns:a16="http://schemas.microsoft.com/office/drawing/2014/main" id="{9BBB2CB6-1E4E-4B8D-91DE-3B1174C4BF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039ACA-327E-457D-96E2-B44B0FDCE5CA}"/>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252290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F47C-3EB1-472F-918D-A29176D8B55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04E991-1C41-427E-807E-35F464BDC16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599998-CEC3-44E7-89A8-EBF30E0A7E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C88C3E-7002-4D2D-BE7E-6CBCDC57CDC1}"/>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70FA28-9C92-498E-86FD-116E71F95DC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AF8748-AEF8-4C5F-9D0D-D2548F79D36B}"/>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8" name="Footer Placeholder 7">
            <a:extLst>
              <a:ext uri="{FF2B5EF4-FFF2-40B4-BE49-F238E27FC236}">
                <a16:creationId xmlns:a16="http://schemas.microsoft.com/office/drawing/2014/main" id="{06F06363-911C-49FB-A3DD-B961D43D5F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E2AF83-A28E-49A2-900E-FE3EBD74EDF4}"/>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287474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6FC-0FE0-416E-9BC3-9533CD3ED9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86D72B-FC4C-4301-BB77-E38263887DCD}"/>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4" name="Footer Placeholder 3">
            <a:extLst>
              <a:ext uri="{FF2B5EF4-FFF2-40B4-BE49-F238E27FC236}">
                <a16:creationId xmlns:a16="http://schemas.microsoft.com/office/drawing/2014/main" id="{EB4829EB-8A02-4DB1-9199-CE2C61AAD6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DEF694-5429-4178-98E7-1E672C37B70D}"/>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367462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25B87-9C11-414B-9C65-8441A0154B33}"/>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3" name="Footer Placeholder 2">
            <a:extLst>
              <a:ext uri="{FF2B5EF4-FFF2-40B4-BE49-F238E27FC236}">
                <a16:creationId xmlns:a16="http://schemas.microsoft.com/office/drawing/2014/main" id="{218A16BE-AF44-4645-8462-7D96BA336B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EA9B9-02BB-4437-BB74-93D43F701872}"/>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307724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8347-8C39-48AD-B97A-C416146B00F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E01B1D-6C94-4103-BE13-3EB785E7449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11C193-DCDB-499B-9687-7890C59A25D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BA49EB-187D-4656-941B-A4264EB1AF8B}"/>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6" name="Footer Placeholder 5">
            <a:extLst>
              <a:ext uri="{FF2B5EF4-FFF2-40B4-BE49-F238E27FC236}">
                <a16:creationId xmlns:a16="http://schemas.microsoft.com/office/drawing/2014/main" id="{751C5E9C-B39E-4711-B019-A0C2E67988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AD10BD-4599-479C-863E-9F2166931D72}"/>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397494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D33E-2065-447A-98CA-7C30A3DB790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44B0F3-19BD-44E0-A76E-BE46B2CCAD2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34409A-B893-480B-ABC1-2AE4F423B8C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3DAAEA-3551-492B-9322-2D0D5D8BBC91}"/>
              </a:ext>
            </a:extLst>
          </p:cNvPr>
          <p:cNvSpPr>
            <a:spLocks noGrp="1"/>
          </p:cNvSpPr>
          <p:nvPr>
            <p:ph type="dt" sz="half" idx="10"/>
          </p:nvPr>
        </p:nvSpPr>
        <p:spPr/>
        <p:txBody>
          <a:bodyPr/>
          <a:lstStyle/>
          <a:p>
            <a:fld id="{08B68AEB-3701-4C81-ABE6-CA7E30E2A963}" type="datetimeFigureOut">
              <a:rPr lang="en-GB" smtClean="0"/>
              <a:t>21/02/2022</a:t>
            </a:fld>
            <a:endParaRPr lang="en-GB"/>
          </a:p>
        </p:txBody>
      </p:sp>
      <p:sp>
        <p:nvSpPr>
          <p:cNvPr id="6" name="Footer Placeholder 5">
            <a:extLst>
              <a:ext uri="{FF2B5EF4-FFF2-40B4-BE49-F238E27FC236}">
                <a16:creationId xmlns:a16="http://schemas.microsoft.com/office/drawing/2014/main" id="{82654136-F56E-4D81-BB6A-2A5D92C25D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2746DC-45F0-4CEE-949B-C4B8537E5140}"/>
              </a:ext>
            </a:extLst>
          </p:cNvPr>
          <p:cNvSpPr>
            <a:spLocks noGrp="1"/>
          </p:cNvSpPr>
          <p:nvPr>
            <p:ph type="sldNum" sz="quarter" idx="12"/>
          </p:nvPr>
        </p:nvSpPr>
        <p:spPr/>
        <p:txBody>
          <a:bodyPr/>
          <a:lstStyle/>
          <a:p>
            <a:fld id="{1410ED9F-FB85-43D8-82A7-43E485AFB29B}" type="slidenum">
              <a:rPr lang="en-GB" smtClean="0"/>
              <a:t>‹#›</a:t>
            </a:fld>
            <a:endParaRPr lang="en-GB"/>
          </a:p>
        </p:txBody>
      </p:sp>
    </p:spTree>
    <p:extLst>
      <p:ext uri="{BB962C8B-B14F-4D97-AF65-F5344CB8AC3E}">
        <p14:creationId xmlns:p14="http://schemas.microsoft.com/office/powerpoint/2010/main" val="134436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4D1B0-C06B-4E30-BBCC-35BBFBA3C1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79EE22-465E-4FA0-8D03-EAFD24346E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2AF0A9-F75E-4F0B-A287-AEFAC73580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68AEB-3701-4C81-ABE6-CA7E30E2A963}" type="datetimeFigureOut">
              <a:rPr lang="en-GB" smtClean="0"/>
              <a:t>21/02/2022</a:t>
            </a:fld>
            <a:endParaRPr lang="en-GB"/>
          </a:p>
        </p:txBody>
      </p:sp>
      <p:sp>
        <p:nvSpPr>
          <p:cNvPr id="5" name="Footer Placeholder 4">
            <a:extLst>
              <a:ext uri="{FF2B5EF4-FFF2-40B4-BE49-F238E27FC236}">
                <a16:creationId xmlns:a16="http://schemas.microsoft.com/office/drawing/2014/main" id="{B9B02B1F-AF8C-4C1B-BED1-5DC39A259E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BB5429-37B6-4168-8768-1E1B10E87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ED9F-FB85-43D8-82A7-43E485AFB29B}" type="slidenum">
              <a:rPr lang="en-GB" smtClean="0"/>
              <a:t>‹#›</a:t>
            </a:fld>
            <a:endParaRPr lang="en-GB"/>
          </a:p>
        </p:txBody>
      </p:sp>
    </p:spTree>
    <p:extLst>
      <p:ext uri="{BB962C8B-B14F-4D97-AF65-F5344CB8AC3E}">
        <p14:creationId xmlns:p14="http://schemas.microsoft.com/office/powerpoint/2010/main" val="405618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00000"/>
            <a:ext cx="783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628650" y="1134001"/>
            <a:ext cx="7830000" cy="642581"/>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807665384"/>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2800" b="1" kern="1200">
          <a:solidFill>
            <a:srgbClr val="2E2C70"/>
          </a:solidFill>
          <a:latin typeface="Arial" panose="020B0604020202020204" pitchFamily="34" charset="0"/>
          <a:ea typeface="+mj-ea"/>
          <a:cs typeface="Arial" panose="020B0604020202020204" pitchFamily="34" charset="0"/>
        </a:defRPr>
      </a:lvl1pPr>
    </p:titleStyle>
    <p:bodyStyle>
      <a:lvl1pPr marL="228600" indent="-284400" algn="l" defTabSz="914400" rtl="0" eaLnBrk="1" latinLnBrk="0" hangingPunct="1">
        <a:lnSpc>
          <a:spcPct val="110000"/>
        </a:lnSpc>
        <a:spcBef>
          <a:spcPts val="800"/>
        </a:spcBef>
        <a:buClr>
          <a:srgbClr val="00AAFF"/>
        </a:buClr>
        <a:buFont typeface="Wingdings" panose="05000000000000000000" pitchFamily="2" charset="2"/>
        <a:buChar char="§"/>
        <a:defRPr sz="2000" kern="1200">
          <a:solidFill>
            <a:srgbClr val="2E2C70"/>
          </a:solidFill>
          <a:latin typeface="Arial" panose="020B0604020202020204" pitchFamily="34" charset="0"/>
          <a:ea typeface="+mn-ea"/>
          <a:cs typeface="Arial" panose="020B0604020202020204" pitchFamily="34" charset="0"/>
        </a:defRPr>
      </a:lvl1pPr>
      <a:lvl2pPr marL="685800" indent="-284400" algn="l" defTabSz="914400" rtl="0" eaLnBrk="1" latinLnBrk="0" hangingPunct="1">
        <a:lnSpc>
          <a:spcPct val="110000"/>
        </a:lnSpc>
        <a:spcBef>
          <a:spcPts val="800"/>
        </a:spcBef>
        <a:buClr>
          <a:srgbClr val="00AAFF"/>
        </a:buClr>
        <a:buFont typeface="Wingdings" panose="05000000000000000000" pitchFamily="2" charset="2"/>
        <a:buChar char="§"/>
        <a:defRPr sz="1800" kern="1200">
          <a:solidFill>
            <a:srgbClr val="2E2C70"/>
          </a:solidFill>
          <a:latin typeface="Arial" panose="020B0604020202020204" pitchFamily="34" charset="0"/>
          <a:ea typeface="+mn-ea"/>
          <a:cs typeface="Arial" panose="020B0604020202020204" pitchFamily="34" charset="0"/>
        </a:defRPr>
      </a:lvl2pPr>
      <a:lvl3pPr marL="1143000" indent="-284400" algn="l" defTabSz="914400" rtl="0" eaLnBrk="1" latinLnBrk="0" hangingPunct="1">
        <a:lnSpc>
          <a:spcPct val="110000"/>
        </a:lnSpc>
        <a:spcBef>
          <a:spcPts val="800"/>
        </a:spcBef>
        <a:buClr>
          <a:srgbClr val="00AAFF"/>
        </a:buClr>
        <a:buFont typeface="Wingdings" panose="05000000000000000000" pitchFamily="2" charset="2"/>
        <a:buChar char="§"/>
        <a:defRPr sz="1600" kern="1200">
          <a:solidFill>
            <a:srgbClr val="2E2C70"/>
          </a:solidFill>
          <a:latin typeface="Arial" panose="020B0604020202020204" pitchFamily="34" charset="0"/>
          <a:ea typeface="+mn-ea"/>
          <a:cs typeface="Arial" panose="020B0604020202020204" pitchFamily="34" charset="0"/>
        </a:defRPr>
      </a:lvl3pPr>
      <a:lvl4pPr marL="1600200" indent="-284400" algn="l" defTabSz="914400" rtl="0" eaLnBrk="1" latinLnBrk="0" hangingPunct="1">
        <a:lnSpc>
          <a:spcPct val="110000"/>
        </a:lnSpc>
        <a:spcBef>
          <a:spcPts val="800"/>
        </a:spcBef>
        <a:buClr>
          <a:srgbClr val="00AAFF"/>
        </a:buClr>
        <a:buFont typeface="Wingdings" panose="05000000000000000000" pitchFamily="2" charset="2"/>
        <a:buChar char="§"/>
        <a:defRPr sz="1500" kern="1200">
          <a:solidFill>
            <a:srgbClr val="2E2C70"/>
          </a:solidFill>
          <a:latin typeface="Arial" panose="020B0604020202020204" pitchFamily="34" charset="0"/>
          <a:ea typeface="+mn-ea"/>
          <a:cs typeface="Arial" panose="020B0604020202020204" pitchFamily="34" charset="0"/>
        </a:defRPr>
      </a:lvl4pPr>
      <a:lvl5pPr marL="2057400" indent="-284400" algn="l" defTabSz="914400" rtl="0" eaLnBrk="1" latinLnBrk="0" hangingPunct="1">
        <a:lnSpc>
          <a:spcPct val="110000"/>
        </a:lnSpc>
        <a:spcBef>
          <a:spcPts val="800"/>
        </a:spcBef>
        <a:buClr>
          <a:srgbClr val="00AAFF"/>
        </a:buClr>
        <a:buFont typeface="Wingdings" panose="05000000000000000000" pitchFamily="2" charset="2"/>
        <a:buChar char="§"/>
        <a:defRPr sz="1400" kern="1200">
          <a:solidFill>
            <a:srgbClr val="2E2C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36E68-E086-41BF-9F53-109E5D5144F2}"/>
              </a:ext>
            </a:extLst>
          </p:cNvPr>
          <p:cNvSpPr>
            <a:spLocks noGrp="1"/>
          </p:cNvSpPr>
          <p:nvPr>
            <p:ph type="ctrTitle"/>
          </p:nvPr>
        </p:nvSpPr>
        <p:spPr>
          <a:xfrm>
            <a:off x="628650" y="451381"/>
            <a:ext cx="7884414" cy="4066540"/>
          </a:xfrm>
        </p:spPr>
        <p:txBody>
          <a:bodyPr anchor="b">
            <a:normAutofit/>
          </a:bodyPr>
          <a:lstStyle/>
          <a:p>
            <a:pPr algn="l"/>
            <a:r>
              <a:rPr lang="en-GB" sz="5700"/>
              <a:t>Building Resilience for Employees in  Trauma Exposed Roles</a:t>
            </a:r>
          </a:p>
        </p:txBody>
      </p:sp>
      <p:sp>
        <p:nvSpPr>
          <p:cNvPr id="3" name="Subtitle 2">
            <a:extLst>
              <a:ext uri="{FF2B5EF4-FFF2-40B4-BE49-F238E27FC236}">
                <a16:creationId xmlns:a16="http://schemas.microsoft.com/office/drawing/2014/main" id="{8D84F103-CC31-4136-A94A-95B3A38D4DFC}"/>
              </a:ext>
            </a:extLst>
          </p:cNvPr>
          <p:cNvSpPr>
            <a:spLocks noGrp="1"/>
          </p:cNvSpPr>
          <p:nvPr>
            <p:ph type="subTitle" idx="1"/>
          </p:nvPr>
        </p:nvSpPr>
        <p:spPr>
          <a:xfrm>
            <a:off x="628649" y="4983276"/>
            <a:ext cx="7884414" cy="1126680"/>
          </a:xfrm>
        </p:spPr>
        <p:txBody>
          <a:bodyPr>
            <a:normAutofit/>
          </a:bodyPr>
          <a:lstStyle/>
          <a:p>
            <a:pPr algn="l"/>
            <a:r>
              <a:rPr lang="en-GB"/>
              <a:t>Dr Noreen Tehrani</a:t>
            </a:r>
          </a:p>
          <a:p>
            <a:pPr algn="l"/>
            <a:r>
              <a:rPr lang="en-GB"/>
              <a:t>www.noreentehrani.com</a:t>
            </a:r>
          </a:p>
        </p:txBody>
      </p:sp>
      <p:sp>
        <p:nvSpPr>
          <p:cNvPr id="4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10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ikenresearch.riken.jp/images/figures/hi_5205.jpg">
            <a:extLst>
              <a:ext uri="{FF2B5EF4-FFF2-40B4-BE49-F238E27FC236}">
                <a16:creationId xmlns:a16="http://schemas.microsoft.com/office/drawing/2014/main" id="{C1EE7C93-6990-4D17-8531-EE2E5EFB10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4"/>
          <a:stretch/>
        </p:blipFill>
        <p:spPr bwMode="auto">
          <a:xfrm rot="5400000">
            <a:off x="2882646" y="596646"/>
            <a:ext cx="6858000" cy="5664708"/>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2">
            <a:extLst>
              <a:ext uri="{FF2B5EF4-FFF2-40B4-BE49-F238E27FC236}">
                <a16:creationId xmlns:a16="http://schemas.microsoft.com/office/drawing/2014/main" id="{FF80E243-4F38-4F9B-970E-346371345DB3}"/>
              </a:ext>
            </a:extLst>
          </p:cNvPr>
          <p:cNvSpPr>
            <a:spLocks noGrp="1"/>
          </p:cNvSpPr>
          <p:nvPr>
            <p:ph type="title"/>
          </p:nvPr>
        </p:nvSpPr>
        <p:spPr>
          <a:xfrm>
            <a:off x="486696" y="629266"/>
            <a:ext cx="2738601" cy="1676603"/>
          </a:xfrm>
        </p:spPr>
        <p:txBody>
          <a:bodyPr>
            <a:normAutofit/>
          </a:bodyPr>
          <a:lstStyle/>
          <a:p>
            <a:r>
              <a:rPr lang="en-GB" altLang="en-US"/>
              <a:t>Blowing the fuse</a:t>
            </a:r>
          </a:p>
        </p:txBody>
      </p:sp>
      <p:sp>
        <p:nvSpPr>
          <p:cNvPr id="19459" name="Content Placeholder 3">
            <a:extLst>
              <a:ext uri="{FF2B5EF4-FFF2-40B4-BE49-F238E27FC236}">
                <a16:creationId xmlns:a16="http://schemas.microsoft.com/office/drawing/2014/main" id="{D9B4823D-BFA1-41B2-AB90-BC20A79FCCD7}"/>
              </a:ext>
            </a:extLst>
          </p:cNvPr>
          <p:cNvSpPr>
            <a:spLocks noGrp="1"/>
          </p:cNvSpPr>
          <p:nvPr>
            <p:ph idx="1"/>
          </p:nvPr>
        </p:nvSpPr>
        <p:spPr>
          <a:xfrm>
            <a:off x="486698" y="2438400"/>
            <a:ext cx="2738599" cy="3785419"/>
          </a:xfrm>
        </p:spPr>
        <p:txBody>
          <a:bodyPr>
            <a:normAutofit fontScale="85000" lnSpcReduction="20000"/>
          </a:bodyPr>
          <a:lstStyle/>
          <a:p>
            <a:r>
              <a:rPr lang="en-GB" altLang="en-US" sz="2600" dirty="0"/>
              <a:t>Dis-regulation of arousal system</a:t>
            </a:r>
          </a:p>
          <a:p>
            <a:endParaRPr lang="en-GB" altLang="en-US" sz="2600" dirty="0"/>
          </a:p>
          <a:p>
            <a:r>
              <a:rPr lang="en-GB" altLang="en-US" sz="2600" dirty="0"/>
              <a:t>Inability to find the words</a:t>
            </a:r>
          </a:p>
          <a:p>
            <a:endParaRPr lang="en-GB" altLang="en-US" sz="2600" dirty="0"/>
          </a:p>
          <a:p>
            <a:r>
              <a:rPr lang="en-GB" altLang="en-US" sz="2600" dirty="0"/>
              <a:t>Poor memory</a:t>
            </a:r>
          </a:p>
          <a:p>
            <a:endParaRPr lang="en-GB" altLang="en-US" sz="2600" dirty="0"/>
          </a:p>
          <a:p>
            <a:r>
              <a:rPr lang="en-GB" altLang="en-US" sz="2600" dirty="0"/>
              <a:t>Re-experience</a:t>
            </a:r>
          </a:p>
          <a:p>
            <a:endParaRPr lang="en-GB" altLang="en-US" sz="2600" dirty="0"/>
          </a:p>
          <a:p>
            <a:r>
              <a:rPr lang="en-GB" altLang="en-US" sz="2600" dirty="0"/>
              <a:t>Dissociation</a:t>
            </a:r>
          </a:p>
          <a:p>
            <a:endParaRPr lang="en-GB" altLang="en-US" sz="1600" dirty="0"/>
          </a:p>
        </p:txBody>
      </p:sp>
    </p:spTree>
    <p:extLst>
      <p:ext uri="{BB962C8B-B14F-4D97-AF65-F5344CB8AC3E}">
        <p14:creationId xmlns:p14="http://schemas.microsoft.com/office/powerpoint/2010/main" val="270405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1FF45-0083-4435-84C2-CF38039496D6}"/>
              </a:ext>
            </a:extLst>
          </p:cNvPr>
          <p:cNvSpPr>
            <a:spLocks noGrp="1"/>
          </p:cNvSpPr>
          <p:nvPr>
            <p:ph type="title"/>
          </p:nvPr>
        </p:nvSpPr>
        <p:spPr>
          <a:xfrm>
            <a:off x="630936" y="548640"/>
            <a:ext cx="2700645" cy="5431536"/>
          </a:xfrm>
        </p:spPr>
        <p:txBody>
          <a:bodyPr>
            <a:normAutofit/>
          </a:bodyPr>
          <a:lstStyle/>
          <a:p>
            <a:r>
              <a:rPr lang="en-GB" sz="4000"/>
              <a:t>Compassion Fatigue</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EF3DC6-710D-4839-9749-04E03F952FFE}"/>
              </a:ext>
            </a:extLst>
          </p:cNvPr>
          <p:cNvSpPr>
            <a:spLocks noGrp="1"/>
          </p:cNvSpPr>
          <p:nvPr>
            <p:ph idx="1"/>
          </p:nvPr>
        </p:nvSpPr>
        <p:spPr>
          <a:xfrm>
            <a:off x="3844813" y="552091"/>
            <a:ext cx="4668251" cy="5431536"/>
          </a:xfrm>
        </p:spPr>
        <p:txBody>
          <a:bodyPr anchor="ctr">
            <a:normAutofit/>
          </a:bodyPr>
          <a:lstStyle/>
          <a:p>
            <a:r>
              <a:rPr lang="en-GB" sz="1900"/>
              <a:t>Found in professionals engaged in working with people or materials which are emotionally demanding</a:t>
            </a:r>
          </a:p>
          <a:p>
            <a:r>
              <a:rPr lang="en-GB" sz="1900"/>
              <a:t>More common in people with high levels of emotional empathy</a:t>
            </a:r>
          </a:p>
          <a:p>
            <a:r>
              <a:rPr lang="en-GB" sz="1900"/>
              <a:t>Associated with depression, emotional exhaustion, detachment and lack of enthusiasm for things that were once enjoyed</a:t>
            </a:r>
          </a:p>
          <a:p>
            <a:endParaRPr lang="en-GB" sz="1900"/>
          </a:p>
          <a:p>
            <a:endParaRPr lang="en-GB" sz="1900"/>
          </a:p>
        </p:txBody>
      </p:sp>
    </p:spTree>
    <p:extLst>
      <p:ext uri="{BB962C8B-B14F-4D97-AF65-F5344CB8AC3E}">
        <p14:creationId xmlns:p14="http://schemas.microsoft.com/office/powerpoint/2010/main" val="144300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a16="http://schemas.microsoft.com/office/drawing/2014/main" id="{AE83FB3F-5AAF-4C9B-BCA4-37557FEE96BC}"/>
              </a:ext>
            </a:extLst>
          </p:cNvPr>
          <p:cNvSpPr>
            <a:spLocks noGrp="1"/>
          </p:cNvSpPr>
          <p:nvPr>
            <p:ph type="title"/>
          </p:nvPr>
        </p:nvSpPr>
        <p:spPr>
          <a:xfrm>
            <a:off x="630936" y="548640"/>
            <a:ext cx="2700645" cy="5431536"/>
          </a:xfrm>
        </p:spPr>
        <p:txBody>
          <a:bodyPr>
            <a:normAutofit/>
          </a:bodyPr>
          <a:lstStyle/>
          <a:p>
            <a:r>
              <a:rPr lang="en-GB" altLang="en-US" sz="4300"/>
              <a:t>Secondary/ Vicarious Trauma</a:t>
            </a:r>
          </a:p>
        </p:txBody>
      </p:sp>
      <p:sp>
        <p:nvSpPr>
          <p:cNvPr id="7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C89A44-30D2-42E7-97A0-1DCC953D2155}"/>
              </a:ext>
            </a:extLst>
          </p:cNvPr>
          <p:cNvSpPr>
            <a:spLocks noGrp="1"/>
          </p:cNvSpPr>
          <p:nvPr>
            <p:ph idx="1"/>
          </p:nvPr>
        </p:nvSpPr>
        <p:spPr>
          <a:xfrm>
            <a:off x="3844813" y="552091"/>
            <a:ext cx="4668251" cy="5431536"/>
          </a:xfrm>
        </p:spPr>
        <p:txBody>
          <a:bodyPr anchor="ctr">
            <a:normAutofit/>
          </a:bodyPr>
          <a:lstStyle/>
          <a:p>
            <a:pPr eaLnBrk="1" hangingPunct="1">
              <a:defRPr/>
            </a:pPr>
            <a:r>
              <a:rPr lang="en-GB" sz="1900"/>
              <a:t>Exposure to traumatic images, stories or materials can create secondary or vicarious trauma </a:t>
            </a:r>
          </a:p>
          <a:p>
            <a:pPr lvl="1">
              <a:defRPr/>
            </a:pPr>
            <a:r>
              <a:rPr lang="en-GB" sz="1900"/>
              <a:t>Visual Images</a:t>
            </a:r>
          </a:p>
          <a:p>
            <a:pPr lvl="1" eaLnBrk="1" hangingPunct="1">
              <a:defRPr/>
            </a:pPr>
            <a:r>
              <a:rPr lang="en-GB" sz="1900"/>
              <a:t>Auditory reports</a:t>
            </a:r>
          </a:p>
          <a:p>
            <a:pPr lvl="1" eaLnBrk="1" hangingPunct="1">
              <a:defRPr/>
            </a:pPr>
            <a:r>
              <a:rPr lang="en-GB" sz="1900"/>
              <a:t>Written accounts</a:t>
            </a:r>
          </a:p>
          <a:p>
            <a:pPr lvl="1" eaLnBrk="1" hangingPunct="1">
              <a:defRPr/>
            </a:pPr>
            <a:r>
              <a:rPr lang="en-GB" sz="1900"/>
              <a:t>Artefacts</a:t>
            </a:r>
          </a:p>
          <a:p>
            <a:pPr eaLnBrk="1" hangingPunct="1">
              <a:defRPr/>
            </a:pPr>
            <a:r>
              <a:rPr lang="en-GB" sz="1900"/>
              <a:t>People can be traumatised by their ability to imagine a traumatic event</a:t>
            </a:r>
          </a:p>
          <a:p>
            <a:pPr>
              <a:defRPr/>
            </a:pPr>
            <a:endParaRPr lang="en-GB" sz="1900"/>
          </a:p>
        </p:txBody>
      </p:sp>
    </p:spTree>
    <p:extLst>
      <p:ext uri="{BB962C8B-B14F-4D97-AF65-F5344CB8AC3E}">
        <p14:creationId xmlns:p14="http://schemas.microsoft.com/office/powerpoint/2010/main" val="61023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a:extLst>
              <a:ext uri="{FF2B5EF4-FFF2-40B4-BE49-F238E27FC236}">
                <a16:creationId xmlns:a16="http://schemas.microsoft.com/office/drawing/2014/main" id="{453E7C64-0FDD-4AED-A9BB-B2DE638C0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9" y="1251857"/>
            <a:ext cx="9211956" cy="5736772"/>
          </a:xfrm>
          <a:prstGeom prst="rect">
            <a:avLst/>
          </a:prstGeom>
        </p:spPr>
      </p:pic>
      <p:sp>
        <p:nvSpPr>
          <p:cNvPr id="6" name="Title 5">
            <a:extLst>
              <a:ext uri="{FF2B5EF4-FFF2-40B4-BE49-F238E27FC236}">
                <a16:creationId xmlns:a16="http://schemas.microsoft.com/office/drawing/2014/main" id="{D975515E-E90B-4D9A-AE91-74B62DDF7846}"/>
              </a:ext>
            </a:extLst>
          </p:cNvPr>
          <p:cNvSpPr>
            <a:spLocks noGrp="1"/>
          </p:cNvSpPr>
          <p:nvPr>
            <p:ph type="title"/>
          </p:nvPr>
        </p:nvSpPr>
        <p:spPr>
          <a:xfrm>
            <a:off x="41529" y="245383"/>
            <a:ext cx="7886700" cy="886731"/>
          </a:xfrm>
        </p:spPr>
        <p:txBody>
          <a:bodyPr/>
          <a:lstStyle/>
          <a:p>
            <a:r>
              <a:rPr lang="en-GB" dirty="0">
                <a:solidFill>
                  <a:schemeClr val="accent1">
                    <a:lumMod val="75000"/>
                  </a:schemeClr>
                </a:solidFill>
              </a:rPr>
              <a:t>Neuronal Pathways in the Brain</a:t>
            </a:r>
          </a:p>
        </p:txBody>
      </p:sp>
    </p:spTree>
    <p:extLst>
      <p:ext uri="{BB962C8B-B14F-4D97-AF65-F5344CB8AC3E}">
        <p14:creationId xmlns:p14="http://schemas.microsoft.com/office/powerpoint/2010/main" val="299417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85A38B-01BA-463B-A7CA-86D0254A4E6F}"/>
              </a:ext>
            </a:extLst>
          </p:cNvPr>
          <p:cNvSpPr>
            <a:spLocks noGrp="1"/>
          </p:cNvSpPr>
          <p:nvPr>
            <p:ph type="title"/>
          </p:nvPr>
        </p:nvSpPr>
        <p:spPr>
          <a:xfrm>
            <a:off x="630936" y="548640"/>
            <a:ext cx="2700645" cy="5431536"/>
          </a:xfrm>
        </p:spPr>
        <p:txBody>
          <a:bodyPr>
            <a:normAutofit/>
          </a:bodyPr>
          <a:lstStyle/>
          <a:p>
            <a:r>
              <a:rPr lang="en-GB" sz="4000"/>
              <a:t>What influences Secondary Trauma developing? </a:t>
            </a: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280A332-EAD0-4A59-8342-944AE7A0FD43}"/>
              </a:ext>
            </a:extLst>
          </p:cNvPr>
          <p:cNvSpPr>
            <a:spLocks noGrp="1"/>
          </p:cNvSpPr>
          <p:nvPr>
            <p:ph idx="1"/>
          </p:nvPr>
        </p:nvSpPr>
        <p:spPr>
          <a:xfrm>
            <a:off x="3844813" y="552091"/>
            <a:ext cx="4668251" cy="5431536"/>
          </a:xfrm>
        </p:spPr>
        <p:txBody>
          <a:bodyPr anchor="ctr">
            <a:normAutofit/>
          </a:bodyPr>
          <a:lstStyle/>
          <a:p>
            <a:r>
              <a:rPr lang="en-GB" sz="1900"/>
              <a:t>Imagination – being able to visualise the situation</a:t>
            </a:r>
          </a:p>
          <a:p>
            <a:r>
              <a:rPr lang="en-GB" sz="1900"/>
              <a:t>Empathy – understanding how the victim would feel</a:t>
            </a:r>
          </a:p>
          <a:p>
            <a:r>
              <a:rPr lang="en-GB" sz="1900"/>
              <a:t>Sensitivity – being of a sensitive personality</a:t>
            </a:r>
          </a:p>
          <a:p>
            <a:r>
              <a:rPr lang="en-GB" sz="1900"/>
              <a:t>Familiarity – recognising something familiar</a:t>
            </a:r>
          </a:p>
          <a:p>
            <a:r>
              <a:rPr lang="en-GB" sz="1900"/>
              <a:t>Exhaustion – reduction of personal resilience and hardiness</a:t>
            </a:r>
          </a:p>
        </p:txBody>
      </p:sp>
    </p:spTree>
    <p:extLst>
      <p:ext uri="{BB962C8B-B14F-4D97-AF65-F5344CB8AC3E}">
        <p14:creationId xmlns:p14="http://schemas.microsoft.com/office/powerpoint/2010/main" val="78685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1019-83CF-4C59-AF73-03C790AA9DA3}"/>
              </a:ext>
            </a:extLst>
          </p:cNvPr>
          <p:cNvSpPr>
            <a:spLocks noGrp="1"/>
          </p:cNvSpPr>
          <p:nvPr>
            <p:ph type="title"/>
          </p:nvPr>
        </p:nvSpPr>
        <p:spPr/>
        <p:txBody>
          <a:bodyPr/>
          <a:lstStyle/>
          <a:p>
            <a:r>
              <a:rPr lang="en-GB" dirty="0">
                <a:solidFill>
                  <a:schemeClr val="accent1">
                    <a:lumMod val="75000"/>
                  </a:schemeClr>
                </a:solidFill>
              </a:rPr>
              <a:t>Secondary PTSD Symptoms</a:t>
            </a:r>
          </a:p>
        </p:txBody>
      </p:sp>
      <p:sp>
        <p:nvSpPr>
          <p:cNvPr id="5" name="Content Placeholder 4">
            <a:extLst>
              <a:ext uri="{FF2B5EF4-FFF2-40B4-BE49-F238E27FC236}">
                <a16:creationId xmlns:a16="http://schemas.microsoft.com/office/drawing/2014/main" id="{1A6293E3-CA6F-420A-81BF-3D22BB32688A}"/>
              </a:ext>
            </a:extLst>
          </p:cNvPr>
          <p:cNvSpPr>
            <a:spLocks noGrp="1"/>
          </p:cNvSpPr>
          <p:nvPr>
            <p:ph sz="half" idx="1"/>
          </p:nvPr>
        </p:nvSpPr>
        <p:spPr>
          <a:xfrm>
            <a:off x="264968" y="1482725"/>
            <a:ext cx="3886200" cy="5136284"/>
          </a:xfrm>
          <a:solidFill>
            <a:schemeClr val="bg1">
              <a:lumMod val="95000"/>
            </a:schemeClr>
          </a:solidFill>
        </p:spPr>
        <p:txBody>
          <a:bodyPr>
            <a:normAutofit/>
          </a:bodyPr>
          <a:lstStyle/>
          <a:p>
            <a:pPr marL="0" indent="0">
              <a:buNone/>
              <a:defRPr/>
            </a:pPr>
            <a:r>
              <a:rPr lang="en-GB" sz="1900" dirty="0"/>
              <a:t>Re-experience</a:t>
            </a:r>
          </a:p>
          <a:p>
            <a:pPr>
              <a:defRPr/>
            </a:pPr>
            <a:r>
              <a:rPr lang="en-GB" sz="1700" dirty="0"/>
              <a:t>Unable to switch off from the work</a:t>
            </a:r>
          </a:p>
          <a:p>
            <a:pPr>
              <a:defRPr/>
            </a:pPr>
            <a:r>
              <a:rPr lang="en-GB" sz="1700" dirty="0"/>
              <a:t>Dreams, flashbacks of events experienced by others</a:t>
            </a:r>
          </a:p>
          <a:p>
            <a:pPr>
              <a:defRPr/>
            </a:pPr>
            <a:r>
              <a:rPr lang="en-GB" sz="1700" dirty="0"/>
              <a:t>Over-reactions to work related issues</a:t>
            </a:r>
          </a:p>
          <a:p>
            <a:pPr>
              <a:defRPr/>
            </a:pPr>
            <a:r>
              <a:rPr lang="en-GB" sz="1700" dirty="0"/>
              <a:t>Re-enacting aspects of victim behaviour</a:t>
            </a:r>
          </a:p>
          <a:p>
            <a:pPr marL="0" indent="0">
              <a:buNone/>
              <a:defRPr/>
            </a:pPr>
            <a:r>
              <a:rPr lang="en-GB" sz="1900" dirty="0"/>
              <a:t>Arousal</a:t>
            </a:r>
          </a:p>
          <a:p>
            <a:pPr>
              <a:defRPr/>
            </a:pPr>
            <a:r>
              <a:rPr lang="en-GB" sz="1600" dirty="0"/>
              <a:t>Unreasonable irritability or anger focussed at family, colleagues or situations</a:t>
            </a:r>
          </a:p>
          <a:p>
            <a:pPr>
              <a:defRPr/>
            </a:pPr>
            <a:r>
              <a:rPr lang="en-GB" sz="1600" dirty="0"/>
              <a:t>Self destructive behaviour</a:t>
            </a:r>
          </a:p>
          <a:p>
            <a:pPr>
              <a:defRPr/>
            </a:pPr>
            <a:r>
              <a:rPr lang="en-GB" sz="1600" dirty="0"/>
              <a:t>Jumpy, inability to sleep or relax</a:t>
            </a:r>
          </a:p>
          <a:p>
            <a:pPr>
              <a:defRPr/>
            </a:pPr>
            <a:r>
              <a:rPr lang="en-GB" sz="1600" dirty="0"/>
              <a:t>Poor concentration leading to increased numbers of accidents or errors</a:t>
            </a:r>
          </a:p>
        </p:txBody>
      </p:sp>
      <p:sp>
        <p:nvSpPr>
          <p:cNvPr id="7" name="Content Placeholder 6">
            <a:extLst>
              <a:ext uri="{FF2B5EF4-FFF2-40B4-BE49-F238E27FC236}">
                <a16:creationId xmlns:a16="http://schemas.microsoft.com/office/drawing/2014/main" id="{0073ECF5-A3E4-4D4F-AB60-274F3BB23363}"/>
              </a:ext>
            </a:extLst>
          </p:cNvPr>
          <p:cNvSpPr>
            <a:spLocks noGrp="1"/>
          </p:cNvSpPr>
          <p:nvPr>
            <p:ph sz="half" idx="2"/>
          </p:nvPr>
        </p:nvSpPr>
        <p:spPr>
          <a:xfrm>
            <a:off x="4390158" y="1482724"/>
            <a:ext cx="4338205" cy="5136283"/>
          </a:xfrm>
          <a:solidFill>
            <a:schemeClr val="bg1">
              <a:lumMod val="95000"/>
            </a:schemeClr>
          </a:solidFill>
        </p:spPr>
        <p:txBody>
          <a:bodyPr>
            <a:noAutofit/>
          </a:bodyPr>
          <a:lstStyle/>
          <a:p>
            <a:pPr marL="0" indent="0">
              <a:buNone/>
              <a:defRPr/>
            </a:pPr>
            <a:r>
              <a:rPr lang="en-GB" sz="2000" dirty="0"/>
              <a:t>Negative Cognitions</a:t>
            </a:r>
          </a:p>
          <a:p>
            <a:pPr>
              <a:defRPr/>
            </a:pPr>
            <a:r>
              <a:rPr lang="en-GB" sz="1600" dirty="0"/>
              <a:t>Negative self beliefs e.g. “I’m incompetent” “The world is bad” “No one can be trusted”</a:t>
            </a:r>
          </a:p>
          <a:p>
            <a:pPr>
              <a:defRPr/>
            </a:pPr>
            <a:r>
              <a:rPr lang="en-GB" sz="1600" dirty="0"/>
              <a:t>Lack of interest in things they used to enjoy</a:t>
            </a:r>
          </a:p>
          <a:p>
            <a:pPr>
              <a:defRPr/>
            </a:pPr>
            <a:r>
              <a:rPr lang="en-GB" sz="1600" dirty="0"/>
              <a:t>Negative outlook on life leading to unreasonable fears, beliefs and attitudes</a:t>
            </a:r>
          </a:p>
          <a:p>
            <a:pPr>
              <a:defRPr/>
            </a:pPr>
            <a:r>
              <a:rPr lang="en-GB" sz="1600" dirty="0"/>
              <a:t>Cutting themselves off from family, friends</a:t>
            </a:r>
          </a:p>
          <a:p>
            <a:pPr>
              <a:defRPr/>
            </a:pPr>
            <a:r>
              <a:rPr lang="en-GB" sz="1600" dirty="0"/>
              <a:t>Unable to show sensitivity or positive emotions</a:t>
            </a:r>
          </a:p>
          <a:p>
            <a:pPr marL="0" indent="0">
              <a:buNone/>
              <a:defRPr/>
            </a:pPr>
            <a:r>
              <a:rPr lang="en-GB" sz="2000" dirty="0"/>
              <a:t>Avoidance</a:t>
            </a:r>
          </a:p>
          <a:p>
            <a:pPr>
              <a:defRPr/>
            </a:pPr>
            <a:r>
              <a:rPr lang="en-GB" sz="1600" dirty="0"/>
              <a:t>Putting off doing work or dealing with demanding cases</a:t>
            </a:r>
          </a:p>
          <a:p>
            <a:pPr>
              <a:defRPr/>
            </a:pPr>
            <a:r>
              <a:rPr lang="en-GB" sz="1600" dirty="0"/>
              <a:t>Lack of curiosity</a:t>
            </a:r>
          </a:p>
          <a:p>
            <a:pPr>
              <a:defRPr/>
            </a:pPr>
            <a:r>
              <a:rPr lang="en-GB" sz="1600" dirty="0"/>
              <a:t>Avoiding difficult or distressing work</a:t>
            </a:r>
          </a:p>
          <a:p>
            <a:pPr>
              <a:defRPr/>
            </a:pPr>
            <a:r>
              <a:rPr lang="en-GB" sz="1600" dirty="0"/>
              <a:t>Inability to recount or recall details </a:t>
            </a:r>
          </a:p>
          <a:p>
            <a:pPr lvl="0"/>
            <a:endParaRPr lang="en-GB" sz="2000" dirty="0"/>
          </a:p>
        </p:txBody>
      </p:sp>
    </p:spTree>
    <p:extLst>
      <p:ext uri="{BB962C8B-B14F-4D97-AF65-F5344CB8AC3E}">
        <p14:creationId xmlns:p14="http://schemas.microsoft.com/office/powerpoint/2010/main" val="362245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4A06D3-C4E4-46B9-9EE4-721C263579C4}"/>
              </a:ext>
            </a:extLst>
          </p:cNvPr>
          <p:cNvSpPr>
            <a:spLocks noGrp="1"/>
          </p:cNvSpPr>
          <p:nvPr>
            <p:ph type="title"/>
          </p:nvPr>
        </p:nvSpPr>
        <p:spPr/>
        <p:txBody>
          <a:bodyPr/>
          <a:lstStyle/>
          <a:p>
            <a:r>
              <a:rPr lang="en-GB" dirty="0"/>
              <a:t>Symptoms and Signs</a:t>
            </a:r>
          </a:p>
        </p:txBody>
      </p:sp>
      <p:sp>
        <p:nvSpPr>
          <p:cNvPr id="6" name="Content Placeholder 5">
            <a:extLst>
              <a:ext uri="{FF2B5EF4-FFF2-40B4-BE49-F238E27FC236}">
                <a16:creationId xmlns:a16="http://schemas.microsoft.com/office/drawing/2014/main" id="{2B69CEA0-5E0D-4C98-9886-7A076DE1AA2C}"/>
              </a:ext>
            </a:extLst>
          </p:cNvPr>
          <p:cNvSpPr>
            <a:spLocks noGrp="1"/>
          </p:cNvSpPr>
          <p:nvPr>
            <p:ph sz="half" idx="1"/>
          </p:nvPr>
        </p:nvSpPr>
        <p:spPr>
          <a:xfrm>
            <a:off x="509154" y="1690689"/>
            <a:ext cx="2582141" cy="4351338"/>
          </a:xfrm>
        </p:spPr>
        <p:txBody>
          <a:bodyPr>
            <a:normAutofit fontScale="77500" lnSpcReduction="20000"/>
          </a:bodyPr>
          <a:lstStyle/>
          <a:p>
            <a:pPr marL="0" indent="0">
              <a:buNone/>
            </a:pPr>
            <a:r>
              <a:rPr lang="en-GB" b="1" dirty="0"/>
              <a:t>Symptoms</a:t>
            </a:r>
            <a:r>
              <a:rPr lang="en-GB" dirty="0"/>
              <a:t> are what the person experiences</a:t>
            </a:r>
          </a:p>
          <a:p>
            <a:pPr marL="0" indent="0">
              <a:buNone/>
            </a:pPr>
            <a:endParaRPr lang="en-GB" dirty="0"/>
          </a:p>
          <a:p>
            <a:pPr marL="0" indent="0">
              <a:buNone/>
            </a:pPr>
            <a:endParaRPr lang="en-GB" dirty="0"/>
          </a:p>
          <a:p>
            <a:pPr marL="0" indent="0">
              <a:buNone/>
            </a:pPr>
            <a:endParaRPr lang="en-GB" dirty="0"/>
          </a:p>
          <a:p>
            <a:pPr marL="0" indent="0">
              <a:buNone/>
            </a:pPr>
            <a:endParaRPr lang="en-GB" b="1" dirty="0"/>
          </a:p>
          <a:p>
            <a:pPr marL="0" indent="0">
              <a:buNone/>
            </a:pPr>
            <a:endParaRPr lang="en-GB" b="1" dirty="0"/>
          </a:p>
          <a:p>
            <a:pPr marL="0" indent="0">
              <a:buNone/>
            </a:pPr>
            <a:r>
              <a:rPr lang="en-GB" b="1" dirty="0"/>
              <a:t>Signs</a:t>
            </a:r>
            <a:r>
              <a:rPr lang="en-GB" dirty="0"/>
              <a:t> are what can be observed by others </a:t>
            </a:r>
          </a:p>
        </p:txBody>
      </p:sp>
      <p:sp>
        <p:nvSpPr>
          <p:cNvPr id="7" name="Content Placeholder 6">
            <a:extLst>
              <a:ext uri="{FF2B5EF4-FFF2-40B4-BE49-F238E27FC236}">
                <a16:creationId xmlns:a16="http://schemas.microsoft.com/office/drawing/2014/main" id="{B01E90BB-D15B-4FB6-9503-DC0A91EAACB4}"/>
              </a:ext>
            </a:extLst>
          </p:cNvPr>
          <p:cNvSpPr>
            <a:spLocks noGrp="1"/>
          </p:cNvSpPr>
          <p:nvPr>
            <p:ph sz="half" idx="2"/>
          </p:nvPr>
        </p:nvSpPr>
        <p:spPr>
          <a:xfrm>
            <a:off x="4301836" y="1825625"/>
            <a:ext cx="4213514" cy="4351338"/>
          </a:xfrm>
        </p:spPr>
        <p:txBody>
          <a:bodyPr>
            <a:normAutofit fontScale="77500" lnSpcReduction="20000"/>
          </a:bodyPr>
          <a:lstStyle/>
          <a:p>
            <a:r>
              <a:rPr lang="en-GB" dirty="0"/>
              <a:t>Common signs of psychological problems</a:t>
            </a:r>
          </a:p>
          <a:p>
            <a:endParaRPr lang="en-GB" dirty="0"/>
          </a:p>
          <a:p>
            <a:pPr lvl="1"/>
            <a:r>
              <a:rPr lang="en-GB" dirty="0"/>
              <a:t>Under performance</a:t>
            </a:r>
          </a:p>
          <a:p>
            <a:pPr lvl="1"/>
            <a:r>
              <a:rPr lang="en-GB" dirty="0"/>
              <a:t>Moodiness</a:t>
            </a:r>
          </a:p>
          <a:p>
            <a:pPr lvl="1"/>
            <a:r>
              <a:rPr lang="en-GB" dirty="0"/>
              <a:t>Short temper/irritability</a:t>
            </a:r>
          </a:p>
          <a:p>
            <a:pPr lvl="1"/>
            <a:r>
              <a:rPr lang="en-GB" dirty="0"/>
              <a:t>Detachment</a:t>
            </a:r>
          </a:p>
          <a:p>
            <a:pPr lvl="1"/>
            <a:r>
              <a:rPr lang="en-GB" dirty="0"/>
              <a:t>Eating problems</a:t>
            </a:r>
          </a:p>
          <a:p>
            <a:pPr lvl="1"/>
            <a:r>
              <a:rPr lang="en-GB" dirty="0"/>
              <a:t>Tired</a:t>
            </a:r>
          </a:p>
          <a:p>
            <a:pPr lvl="1"/>
            <a:r>
              <a:rPr lang="en-GB" dirty="0"/>
              <a:t>Jumpiness</a:t>
            </a:r>
          </a:p>
          <a:p>
            <a:pPr lvl="1"/>
            <a:r>
              <a:rPr lang="en-GB" dirty="0"/>
              <a:t>Low motivation</a:t>
            </a:r>
          </a:p>
          <a:p>
            <a:pPr lvl="1"/>
            <a:r>
              <a:rPr lang="en-GB" dirty="0"/>
              <a:t>Poor memory/forgetful</a:t>
            </a:r>
          </a:p>
          <a:p>
            <a:pPr lvl="1"/>
            <a:r>
              <a:rPr lang="en-GB" dirty="0"/>
              <a:t>Minor accidents</a:t>
            </a:r>
          </a:p>
          <a:p>
            <a:pPr marL="457200" lvl="1" indent="0">
              <a:buNone/>
            </a:pPr>
            <a:endParaRPr lang="en-GB" dirty="0"/>
          </a:p>
          <a:p>
            <a:pPr marL="457200" lvl="1" indent="0">
              <a:buNone/>
            </a:pPr>
            <a:r>
              <a:rPr lang="en-GB" sz="2800" i="1" dirty="0"/>
              <a:t>A changed behaviour</a:t>
            </a:r>
          </a:p>
        </p:txBody>
      </p:sp>
      <p:pic>
        <p:nvPicPr>
          <p:cNvPr id="9" name="Graphic 8" descr="Brain in head">
            <a:extLst>
              <a:ext uri="{FF2B5EF4-FFF2-40B4-BE49-F238E27FC236}">
                <a16:creationId xmlns:a16="http://schemas.microsoft.com/office/drawing/2014/main" id="{8DA915B0-6150-4198-99C1-0CAE7AF275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7958" y="2088573"/>
            <a:ext cx="1340427" cy="1340427"/>
          </a:xfrm>
          <a:prstGeom prst="rect">
            <a:avLst/>
          </a:prstGeom>
        </p:spPr>
      </p:pic>
      <p:pic>
        <p:nvPicPr>
          <p:cNvPr id="11" name="Picture 10" descr="A close up of a logo&#10;&#10;Description automatically generated">
            <a:extLst>
              <a:ext uri="{FF2B5EF4-FFF2-40B4-BE49-F238E27FC236}">
                <a16:creationId xmlns:a16="http://schemas.microsoft.com/office/drawing/2014/main" id="{13E9B822-202D-4504-9239-D815938114BE}"/>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46520" y="4555258"/>
            <a:ext cx="1756641" cy="1756641"/>
          </a:xfrm>
          <a:prstGeom prst="rect">
            <a:avLst/>
          </a:prstGeom>
        </p:spPr>
      </p:pic>
    </p:spTree>
    <p:extLst>
      <p:ext uri="{BB962C8B-B14F-4D97-AF65-F5344CB8AC3E}">
        <p14:creationId xmlns:p14="http://schemas.microsoft.com/office/powerpoint/2010/main" val="137312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67F5-6CF0-47D9-A37A-AFFD5359A16D}"/>
              </a:ext>
            </a:extLst>
          </p:cNvPr>
          <p:cNvSpPr>
            <a:spLocks noGrp="1"/>
          </p:cNvSpPr>
          <p:nvPr>
            <p:ph type="title"/>
          </p:nvPr>
        </p:nvSpPr>
        <p:spPr>
          <a:xfrm>
            <a:off x="560877" y="400213"/>
            <a:ext cx="7076033" cy="778235"/>
          </a:xfrm>
        </p:spPr>
        <p:txBody>
          <a:bodyPr>
            <a:normAutofit/>
          </a:bodyPr>
          <a:lstStyle/>
          <a:p>
            <a:r>
              <a:rPr lang="en-GB" sz="2700" dirty="0"/>
              <a:t>Occupational health and surveillance</a:t>
            </a:r>
          </a:p>
        </p:txBody>
      </p:sp>
      <p:sp>
        <p:nvSpPr>
          <p:cNvPr id="3" name="Content Placeholder 2">
            <a:extLst>
              <a:ext uri="{FF2B5EF4-FFF2-40B4-BE49-F238E27FC236}">
                <a16:creationId xmlns:a16="http://schemas.microsoft.com/office/drawing/2014/main" id="{7388C68D-A2CB-4EF6-B110-EF2338DAA374}"/>
              </a:ext>
            </a:extLst>
          </p:cNvPr>
          <p:cNvSpPr>
            <a:spLocks noGrp="1"/>
          </p:cNvSpPr>
          <p:nvPr>
            <p:ph idx="1"/>
          </p:nvPr>
        </p:nvSpPr>
        <p:spPr>
          <a:xfrm>
            <a:off x="4792337" y="1931780"/>
            <a:ext cx="4120309" cy="4237666"/>
          </a:xfrm>
        </p:spPr>
        <p:txBody>
          <a:bodyPr>
            <a:normAutofit fontScale="92500" lnSpcReduction="20000"/>
          </a:bodyPr>
          <a:lstStyle/>
          <a:p>
            <a:r>
              <a:rPr lang="en-GB" sz="2200" b="1" dirty="0">
                <a:ea typeface="Times New Roman" panose="02020603050405020304" pitchFamily="18" charset="0"/>
              </a:rPr>
              <a:t>Occupational health </a:t>
            </a:r>
            <a:r>
              <a:rPr lang="en-GB" sz="2200" dirty="0">
                <a:ea typeface="Times New Roman" panose="02020603050405020304" pitchFamily="18" charset="0"/>
              </a:rPr>
              <a:t>focuses on the protection and promotion of the health of workers by preventing and controlling occupational diseases and accidents. (WHO, 1994)</a:t>
            </a:r>
          </a:p>
          <a:p>
            <a:endParaRPr lang="en-US" sz="1800" b="1" dirty="0">
              <a:solidFill>
                <a:srgbClr val="222222"/>
              </a:solidFill>
            </a:endParaRPr>
          </a:p>
          <a:p>
            <a:r>
              <a:rPr lang="en-US" sz="2400" b="1" dirty="0">
                <a:solidFill>
                  <a:srgbClr val="222222"/>
                </a:solidFill>
              </a:rPr>
              <a:t>Occupational health surveillance</a:t>
            </a:r>
            <a:r>
              <a:rPr lang="en-US" sz="2400" dirty="0">
                <a:solidFill>
                  <a:srgbClr val="222222"/>
                </a:solidFill>
              </a:rPr>
              <a:t> refers to the regular or repeated collection, analysis, archiving, interpretation, and dissemination of occupational health-related data for monitoring the health of a workforce and individuals. </a:t>
            </a:r>
            <a:r>
              <a:rPr lang="en-GB" sz="2400" dirty="0"/>
              <a:t>(Freeman </a:t>
            </a:r>
            <a:r>
              <a:rPr lang="en-GB" sz="2400" dirty="0" err="1"/>
              <a:t>Colpe</a:t>
            </a:r>
            <a:r>
              <a:rPr lang="en-GB" sz="2400" dirty="0"/>
              <a:t> et al. 2010)</a:t>
            </a:r>
          </a:p>
          <a:p>
            <a:endParaRPr lang="en-GB" sz="1800" dirty="0"/>
          </a:p>
          <a:p>
            <a:pPr lvl="1"/>
            <a:endParaRPr lang="en-GB" sz="1500" dirty="0"/>
          </a:p>
          <a:p>
            <a:pPr lvl="1"/>
            <a:endParaRPr lang="en-GB" sz="1500" dirty="0"/>
          </a:p>
          <a:p>
            <a:pPr marL="0" indent="0">
              <a:buNone/>
            </a:pPr>
            <a:endParaRPr lang="en-GB" dirty="0"/>
          </a:p>
        </p:txBody>
      </p:sp>
      <p:graphicFrame>
        <p:nvGraphicFramePr>
          <p:cNvPr id="8" name="Diagram 7">
            <a:extLst>
              <a:ext uri="{FF2B5EF4-FFF2-40B4-BE49-F238E27FC236}">
                <a16:creationId xmlns:a16="http://schemas.microsoft.com/office/drawing/2014/main" id="{6E79E5DA-FAD0-4F93-B085-23DEC9162D69}"/>
              </a:ext>
            </a:extLst>
          </p:cNvPr>
          <p:cNvGraphicFramePr/>
          <p:nvPr>
            <p:extLst>
              <p:ext uri="{D42A27DB-BD31-4B8C-83A1-F6EECF244321}">
                <p14:modId xmlns:p14="http://schemas.microsoft.com/office/powerpoint/2010/main" val="2302770473"/>
              </p:ext>
            </p:extLst>
          </p:nvPr>
        </p:nvGraphicFramePr>
        <p:xfrm>
          <a:off x="231353" y="1931779"/>
          <a:ext cx="4450815" cy="4424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0374D1D-31ED-4CED-8ED2-8F1A64824ABD}"/>
              </a:ext>
            </a:extLst>
          </p:cNvPr>
          <p:cNvSpPr>
            <a:spLocks noGrp="1"/>
          </p:cNvSpPr>
          <p:nvPr>
            <p:ph type="ftr" sz="quarter" idx="11"/>
          </p:nvPr>
        </p:nvSpPr>
        <p:spPr/>
        <p:txBody>
          <a:bodyPr/>
          <a:lstStyle/>
          <a:p>
            <a:r>
              <a:rPr lang="en-GB" sz="1050" dirty="0"/>
              <a:t>www.noreentehrani.com</a:t>
            </a:r>
          </a:p>
        </p:txBody>
      </p:sp>
    </p:spTree>
    <p:extLst>
      <p:ext uri="{BB962C8B-B14F-4D97-AF65-F5344CB8AC3E}">
        <p14:creationId xmlns:p14="http://schemas.microsoft.com/office/powerpoint/2010/main" val="278349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03CFFF36-EADC-1340-88F0-6534B54EB369}"/>
              </a:ext>
            </a:extLst>
          </p:cNvPr>
          <p:cNvSpPr/>
          <p:nvPr/>
        </p:nvSpPr>
        <p:spPr>
          <a:xfrm rot="8100000">
            <a:off x="1204420" y="2228634"/>
            <a:ext cx="1072733" cy="107273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6" name="Freeform 5">
            <a:extLst>
              <a:ext uri="{FF2B5EF4-FFF2-40B4-BE49-F238E27FC236}">
                <a16:creationId xmlns:a16="http://schemas.microsoft.com/office/drawing/2014/main" id="{282C8A93-AD94-464E-AB32-CE2818122CCD}"/>
              </a:ext>
            </a:extLst>
          </p:cNvPr>
          <p:cNvSpPr/>
          <p:nvPr/>
        </p:nvSpPr>
        <p:spPr>
          <a:xfrm>
            <a:off x="596900" y="2412619"/>
            <a:ext cx="2595718" cy="3988181"/>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 name="Teardrop 7">
            <a:extLst>
              <a:ext uri="{FF2B5EF4-FFF2-40B4-BE49-F238E27FC236}">
                <a16:creationId xmlns:a16="http://schemas.microsoft.com/office/drawing/2014/main" id="{BBBAF3BF-851A-F444-8D8D-DA9D327F9DE1}"/>
              </a:ext>
            </a:extLst>
          </p:cNvPr>
          <p:cNvSpPr/>
          <p:nvPr/>
        </p:nvSpPr>
        <p:spPr>
          <a:xfrm rot="8100000">
            <a:off x="1281253" y="2320455"/>
            <a:ext cx="909664" cy="909664"/>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Subtitle 2">
            <a:extLst>
              <a:ext uri="{FF2B5EF4-FFF2-40B4-BE49-F238E27FC236}">
                <a16:creationId xmlns:a16="http://schemas.microsoft.com/office/drawing/2014/main" id="{652952CA-0642-7640-8B99-9F46ABF5FEE0}"/>
              </a:ext>
            </a:extLst>
          </p:cNvPr>
          <p:cNvSpPr txBox="1">
            <a:spLocks/>
          </p:cNvSpPr>
          <p:nvPr/>
        </p:nvSpPr>
        <p:spPr>
          <a:xfrm>
            <a:off x="710188" y="3926794"/>
            <a:ext cx="2439978" cy="159671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600" dirty="0">
                <a:solidFill>
                  <a:schemeClr val="bg1"/>
                </a:solidFill>
                <a:latin typeface="+mn-lt"/>
              </a:rPr>
              <a:t>Screening is the active search or process of detection for disease or disorders among apparently healthy people.</a:t>
            </a:r>
          </a:p>
          <a:p>
            <a:pPr algn="l">
              <a:lnSpc>
                <a:spcPts val="1313"/>
              </a:lnSpc>
            </a:pPr>
            <a:r>
              <a:rPr lang="en-US" sz="1600" dirty="0">
                <a:solidFill>
                  <a:schemeClr val="bg1"/>
                </a:solidFill>
                <a:latin typeface="+mn-lt"/>
              </a:rPr>
              <a:t>Employs in average risk populations to stratify into higher and lower risk of disease</a:t>
            </a:r>
            <a:endParaRPr lang="en-US" sz="1600" dirty="0">
              <a:solidFill>
                <a:schemeClr val="bg1"/>
              </a:solidFill>
              <a:latin typeface="+mn-lt"/>
              <a:ea typeface="Open Sans Light" panose="020B0306030504020204" pitchFamily="34" charset="0"/>
              <a:cs typeface="Open Sans Light" panose="020B0306030504020204" pitchFamily="34" charset="0"/>
            </a:endParaRPr>
          </a:p>
        </p:txBody>
      </p:sp>
      <p:sp>
        <p:nvSpPr>
          <p:cNvPr id="13" name="TextBox 12">
            <a:extLst>
              <a:ext uri="{FF2B5EF4-FFF2-40B4-BE49-F238E27FC236}">
                <a16:creationId xmlns:a16="http://schemas.microsoft.com/office/drawing/2014/main" id="{9BC1E13B-395D-954D-9F61-C32DFF428077}"/>
              </a:ext>
            </a:extLst>
          </p:cNvPr>
          <p:cNvSpPr txBox="1"/>
          <p:nvPr/>
        </p:nvSpPr>
        <p:spPr>
          <a:xfrm>
            <a:off x="669651" y="3489877"/>
            <a:ext cx="1519968" cy="400110"/>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Screening</a:t>
            </a:r>
          </a:p>
        </p:txBody>
      </p:sp>
      <p:sp>
        <p:nvSpPr>
          <p:cNvPr id="24" name="Teardrop 23">
            <a:extLst>
              <a:ext uri="{FF2B5EF4-FFF2-40B4-BE49-F238E27FC236}">
                <a16:creationId xmlns:a16="http://schemas.microsoft.com/office/drawing/2014/main" id="{45F116D8-B0BB-2C48-8A55-20A1248716F7}"/>
              </a:ext>
            </a:extLst>
          </p:cNvPr>
          <p:cNvSpPr/>
          <p:nvPr/>
        </p:nvSpPr>
        <p:spPr>
          <a:xfrm rot="8100000">
            <a:off x="3770773" y="2238919"/>
            <a:ext cx="1072733" cy="107273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5" name="Freeform 24">
            <a:extLst>
              <a:ext uri="{FF2B5EF4-FFF2-40B4-BE49-F238E27FC236}">
                <a16:creationId xmlns:a16="http://schemas.microsoft.com/office/drawing/2014/main" id="{536B9561-6692-014D-B3BB-041626C26708}"/>
              </a:ext>
            </a:extLst>
          </p:cNvPr>
          <p:cNvSpPr/>
          <p:nvPr/>
        </p:nvSpPr>
        <p:spPr>
          <a:xfrm>
            <a:off x="3506150" y="2421743"/>
            <a:ext cx="2482974" cy="3979057"/>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6" name="Teardrop 25">
            <a:extLst>
              <a:ext uri="{FF2B5EF4-FFF2-40B4-BE49-F238E27FC236}">
                <a16:creationId xmlns:a16="http://schemas.microsoft.com/office/drawing/2014/main" id="{2D948DF9-374F-CA42-82AE-FD746F49A99E}"/>
              </a:ext>
            </a:extLst>
          </p:cNvPr>
          <p:cNvSpPr/>
          <p:nvPr/>
        </p:nvSpPr>
        <p:spPr>
          <a:xfrm rot="8100000">
            <a:off x="3836448" y="2370520"/>
            <a:ext cx="909664" cy="909664"/>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Subtitle 2">
            <a:extLst>
              <a:ext uri="{FF2B5EF4-FFF2-40B4-BE49-F238E27FC236}">
                <a16:creationId xmlns:a16="http://schemas.microsoft.com/office/drawing/2014/main" id="{5DE23195-D1E9-7C44-BF33-7BDAE30BC1CB}"/>
              </a:ext>
            </a:extLst>
          </p:cNvPr>
          <p:cNvSpPr txBox="1">
            <a:spLocks/>
          </p:cNvSpPr>
          <p:nvPr/>
        </p:nvSpPr>
        <p:spPr>
          <a:xfrm>
            <a:off x="3648050" y="3866452"/>
            <a:ext cx="2269815" cy="21000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66"/>
              </a:lnSpc>
            </a:pPr>
            <a:r>
              <a:rPr lang="en-US" sz="1600" dirty="0">
                <a:solidFill>
                  <a:schemeClr val="bg1"/>
                </a:solidFill>
                <a:latin typeface="+mn-lt"/>
              </a:rPr>
              <a:t>An individual’s health status is monitored and evaluated over time. To check for early signs of harm from work-related activity or work-related exposure which may put an employee at risk.</a:t>
            </a:r>
          </a:p>
          <a:p>
            <a:pPr algn="l">
              <a:lnSpc>
                <a:spcPts val="1166"/>
              </a:lnSpc>
            </a:pPr>
            <a:r>
              <a:rPr lang="en-US" sz="1600" dirty="0">
                <a:solidFill>
                  <a:schemeClr val="bg1"/>
                </a:solidFill>
                <a:latin typeface="+mn-lt"/>
              </a:rPr>
              <a:t>The objective of the surveillance is to rectify or eliminate the issue causing the work-related issue or exposure</a:t>
            </a:r>
          </a:p>
        </p:txBody>
      </p:sp>
      <p:sp>
        <p:nvSpPr>
          <p:cNvPr id="22" name="TextBox 21">
            <a:extLst>
              <a:ext uri="{FF2B5EF4-FFF2-40B4-BE49-F238E27FC236}">
                <a16:creationId xmlns:a16="http://schemas.microsoft.com/office/drawing/2014/main" id="{1C7025B4-D7E5-E44E-8628-628308C02022}"/>
              </a:ext>
            </a:extLst>
          </p:cNvPr>
          <p:cNvSpPr txBox="1"/>
          <p:nvPr/>
        </p:nvSpPr>
        <p:spPr>
          <a:xfrm>
            <a:off x="3499560" y="3394918"/>
            <a:ext cx="1830950" cy="400110"/>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Surveillance</a:t>
            </a:r>
          </a:p>
        </p:txBody>
      </p:sp>
      <p:sp>
        <p:nvSpPr>
          <p:cNvPr id="32" name="Teardrop 31">
            <a:extLst>
              <a:ext uri="{FF2B5EF4-FFF2-40B4-BE49-F238E27FC236}">
                <a16:creationId xmlns:a16="http://schemas.microsoft.com/office/drawing/2014/main" id="{11DC6458-04A7-6849-9074-82AAD96B0D4B}"/>
              </a:ext>
            </a:extLst>
          </p:cNvPr>
          <p:cNvSpPr/>
          <p:nvPr/>
        </p:nvSpPr>
        <p:spPr>
          <a:xfrm rot="8100000">
            <a:off x="6809544" y="2239704"/>
            <a:ext cx="1072733" cy="1072733"/>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33" name="Freeform 32">
            <a:extLst>
              <a:ext uri="{FF2B5EF4-FFF2-40B4-BE49-F238E27FC236}">
                <a16:creationId xmlns:a16="http://schemas.microsoft.com/office/drawing/2014/main" id="{9AA5E2F9-191F-0140-A819-5F66180ACAA9}"/>
              </a:ext>
            </a:extLst>
          </p:cNvPr>
          <p:cNvSpPr/>
          <p:nvPr/>
        </p:nvSpPr>
        <p:spPr>
          <a:xfrm>
            <a:off x="6302656" y="2423466"/>
            <a:ext cx="2385368" cy="3988181"/>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34" name="Teardrop 33">
            <a:extLst>
              <a:ext uri="{FF2B5EF4-FFF2-40B4-BE49-F238E27FC236}">
                <a16:creationId xmlns:a16="http://schemas.microsoft.com/office/drawing/2014/main" id="{540539BB-09D7-9F41-ACE5-850B8BEA9967}"/>
              </a:ext>
            </a:extLst>
          </p:cNvPr>
          <p:cNvSpPr/>
          <p:nvPr/>
        </p:nvSpPr>
        <p:spPr>
          <a:xfrm rot="8100000">
            <a:off x="6891079" y="2364375"/>
            <a:ext cx="909664" cy="909664"/>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9" name="Subtitle 2">
            <a:extLst>
              <a:ext uri="{FF2B5EF4-FFF2-40B4-BE49-F238E27FC236}">
                <a16:creationId xmlns:a16="http://schemas.microsoft.com/office/drawing/2014/main" id="{E425FD5E-3914-6141-9B9A-25B0A5F0F6C6}"/>
              </a:ext>
            </a:extLst>
          </p:cNvPr>
          <p:cNvSpPr txBox="1">
            <a:spLocks/>
          </p:cNvSpPr>
          <p:nvPr/>
        </p:nvSpPr>
        <p:spPr>
          <a:xfrm>
            <a:off x="6481791" y="3857521"/>
            <a:ext cx="2220906" cy="204761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600" dirty="0">
                <a:solidFill>
                  <a:schemeClr val="bg1"/>
                </a:solidFill>
                <a:latin typeface="+mn-lt"/>
              </a:rPr>
              <a:t>The purpose of research is to develop generalizable knowledge to improve health. Generalizable knowledge means new information that has relevance beyond the population or program from which it was collected, or information that is added to the scientific literature</a:t>
            </a:r>
            <a:r>
              <a:rPr lang="en-US" sz="900" dirty="0">
                <a:solidFill>
                  <a:schemeClr val="bg1"/>
                </a:solidFill>
                <a:latin typeface="+mn-lt"/>
              </a:rPr>
              <a:t>. </a:t>
            </a:r>
            <a:endParaRPr lang="en-US" sz="900" dirty="0">
              <a:solidFill>
                <a:schemeClr val="bg1"/>
              </a:solidFill>
              <a:latin typeface="+mn-lt"/>
              <a:ea typeface="Open Sans Light" panose="020B0306030504020204" pitchFamily="34" charset="0"/>
              <a:cs typeface="Open Sans Light" panose="020B0306030504020204" pitchFamily="34" charset="0"/>
            </a:endParaRPr>
          </a:p>
        </p:txBody>
      </p:sp>
      <p:sp>
        <p:nvSpPr>
          <p:cNvPr id="30" name="TextBox 29">
            <a:extLst>
              <a:ext uri="{FF2B5EF4-FFF2-40B4-BE49-F238E27FC236}">
                <a16:creationId xmlns:a16="http://schemas.microsoft.com/office/drawing/2014/main" id="{F7A89624-C8F4-EC47-9B6E-F4D8AA612311}"/>
              </a:ext>
            </a:extLst>
          </p:cNvPr>
          <p:cNvSpPr txBox="1"/>
          <p:nvPr/>
        </p:nvSpPr>
        <p:spPr>
          <a:xfrm>
            <a:off x="6405547" y="3468354"/>
            <a:ext cx="1423788" cy="400110"/>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Research</a:t>
            </a:r>
          </a:p>
        </p:txBody>
      </p:sp>
      <p:sp>
        <p:nvSpPr>
          <p:cNvPr id="44" name="TextBox 43">
            <a:extLst>
              <a:ext uri="{FF2B5EF4-FFF2-40B4-BE49-F238E27FC236}">
                <a16:creationId xmlns:a16="http://schemas.microsoft.com/office/drawing/2014/main" id="{D12C7F86-552F-5747-ABC4-24D674DD5297}"/>
              </a:ext>
            </a:extLst>
          </p:cNvPr>
          <p:cNvSpPr txBox="1"/>
          <p:nvPr/>
        </p:nvSpPr>
        <p:spPr>
          <a:xfrm>
            <a:off x="497026" y="1086889"/>
            <a:ext cx="8149988" cy="438582"/>
          </a:xfrm>
          <a:prstGeom prst="rect">
            <a:avLst/>
          </a:prstGeom>
          <a:noFill/>
        </p:spPr>
        <p:txBody>
          <a:bodyPr wrap="none" rtlCol="0">
            <a:spAutoFit/>
          </a:bodyPr>
          <a:lstStyle/>
          <a:p>
            <a:pPr algn="ctr"/>
            <a:r>
              <a:rPr lang="en-US" sz="2250" b="1" dirty="0">
                <a:solidFill>
                  <a:schemeClr val="tx2"/>
                </a:solidFill>
                <a:latin typeface="Poppins" pitchFamily="2" charset="77"/>
                <a:cs typeface="Poppins" pitchFamily="2" charset="77"/>
              </a:rPr>
              <a:t>How Psychometrics are used to improve public health</a:t>
            </a:r>
          </a:p>
        </p:txBody>
      </p:sp>
      <p:sp>
        <p:nvSpPr>
          <p:cNvPr id="45" name="TextBox 44">
            <a:extLst>
              <a:ext uri="{FF2B5EF4-FFF2-40B4-BE49-F238E27FC236}">
                <a16:creationId xmlns:a16="http://schemas.microsoft.com/office/drawing/2014/main" id="{B5A7177D-A723-304F-9862-1387A8FAA8AD}"/>
              </a:ext>
            </a:extLst>
          </p:cNvPr>
          <p:cNvSpPr txBox="1"/>
          <p:nvPr/>
        </p:nvSpPr>
        <p:spPr>
          <a:xfrm>
            <a:off x="1895802" y="1447945"/>
            <a:ext cx="5352427" cy="230832"/>
          </a:xfrm>
          <a:prstGeom prst="rect">
            <a:avLst/>
          </a:prstGeom>
          <a:noFill/>
        </p:spPr>
        <p:txBody>
          <a:bodyPr wrap="none" rtlCol="0">
            <a:spAutoFit/>
          </a:bodyPr>
          <a:lstStyle/>
          <a:p>
            <a:pPr algn="ctr"/>
            <a:r>
              <a:rPr lang="en-US" sz="900" spc="113" dirty="0">
                <a:solidFill>
                  <a:schemeClr val="bg1">
                    <a:lumMod val="65000"/>
                  </a:schemeClr>
                </a:solidFill>
                <a:latin typeface="Poppins Light" pitchFamily="2" charset="77"/>
                <a:cs typeface="Poppins Light" pitchFamily="2" charset="77"/>
              </a:rPr>
              <a:t>What are the differences between screening, surveillance and research?</a:t>
            </a:r>
          </a:p>
        </p:txBody>
      </p:sp>
      <p:sp>
        <p:nvSpPr>
          <p:cNvPr id="31" name="Teardrop 30">
            <a:extLst>
              <a:ext uri="{FF2B5EF4-FFF2-40B4-BE49-F238E27FC236}">
                <a16:creationId xmlns:a16="http://schemas.microsoft.com/office/drawing/2014/main" id="{97D8FCC0-20E6-4CE5-8BAA-FF5108E43C0E}"/>
              </a:ext>
            </a:extLst>
          </p:cNvPr>
          <p:cNvSpPr/>
          <p:nvPr/>
        </p:nvSpPr>
        <p:spPr>
          <a:xfrm rot="8100000">
            <a:off x="1263682" y="2330939"/>
            <a:ext cx="909664" cy="909664"/>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pic>
        <p:nvPicPr>
          <p:cNvPr id="5" name="Graphic 4" descr="Security camera outline">
            <a:extLst>
              <a:ext uri="{FF2B5EF4-FFF2-40B4-BE49-F238E27FC236}">
                <a16:creationId xmlns:a16="http://schemas.microsoft.com/office/drawing/2014/main" id="{16DBD8DA-0C96-42A2-89DC-B43D1AB503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703" y="2291779"/>
            <a:ext cx="856611" cy="856611"/>
          </a:xfrm>
          <a:prstGeom prst="rect">
            <a:avLst/>
          </a:prstGeom>
        </p:spPr>
      </p:pic>
      <p:pic>
        <p:nvPicPr>
          <p:cNvPr id="10" name="Graphic 9" descr="Microscope outline">
            <a:extLst>
              <a:ext uri="{FF2B5EF4-FFF2-40B4-BE49-F238E27FC236}">
                <a16:creationId xmlns:a16="http://schemas.microsoft.com/office/drawing/2014/main" id="{FBDA4095-EE36-44F8-9A00-481BD55DD2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0627" y="2384576"/>
            <a:ext cx="883102" cy="883102"/>
          </a:xfrm>
          <a:prstGeom prst="rect">
            <a:avLst/>
          </a:prstGeom>
        </p:spPr>
      </p:pic>
      <p:pic>
        <p:nvPicPr>
          <p:cNvPr id="14" name="Graphic 13" descr="Clipboard Partially Checked outline">
            <a:extLst>
              <a:ext uri="{FF2B5EF4-FFF2-40B4-BE49-F238E27FC236}">
                <a16:creationId xmlns:a16="http://schemas.microsoft.com/office/drawing/2014/main" id="{5381B984-1453-441C-932A-FE1ABCC054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5219" y="2291779"/>
            <a:ext cx="914400" cy="914400"/>
          </a:xfrm>
          <a:prstGeom prst="rect">
            <a:avLst/>
          </a:prstGeom>
        </p:spPr>
      </p:pic>
    </p:spTree>
    <p:extLst>
      <p:ext uri="{BB962C8B-B14F-4D97-AF65-F5344CB8AC3E}">
        <p14:creationId xmlns:p14="http://schemas.microsoft.com/office/powerpoint/2010/main" val="393026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0C316-1BC4-4836-88B7-D4D2F0B44961}"/>
              </a:ext>
            </a:extLst>
          </p:cNvPr>
          <p:cNvSpPr>
            <a:spLocks noGrp="1"/>
          </p:cNvSpPr>
          <p:nvPr>
            <p:ph type="title"/>
          </p:nvPr>
        </p:nvSpPr>
        <p:spPr>
          <a:xfrm>
            <a:off x="429369" y="238539"/>
            <a:ext cx="8263890" cy="1434415"/>
          </a:xfrm>
        </p:spPr>
        <p:txBody>
          <a:bodyPr anchor="b">
            <a:normAutofit/>
          </a:bodyPr>
          <a:lstStyle/>
          <a:p>
            <a:r>
              <a:rPr lang="en-GB" sz="4700"/>
              <a:t>The Aims of Health Surveillance</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991A87-B506-42CB-A53C-9B705EEA720B}"/>
              </a:ext>
            </a:extLst>
          </p:cNvPr>
          <p:cNvSpPr>
            <a:spLocks noGrp="1"/>
          </p:cNvSpPr>
          <p:nvPr>
            <p:ph idx="1"/>
          </p:nvPr>
        </p:nvSpPr>
        <p:spPr>
          <a:xfrm>
            <a:off x="429369" y="2071316"/>
            <a:ext cx="5035164" cy="4119172"/>
          </a:xfrm>
        </p:spPr>
        <p:txBody>
          <a:bodyPr anchor="t">
            <a:normAutofit/>
          </a:bodyPr>
          <a:lstStyle/>
          <a:p>
            <a:pPr marL="0" indent="0">
              <a:buNone/>
            </a:pPr>
            <a:r>
              <a:rPr lang="en-GB" sz="1600">
                <a:ea typeface="Times New Roman" panose="02020603050405020304" pitchFamily="18" charset="0"/>
              </a:rPr>
              <a:t>To</a:t>
            </a:r>
            <a:r>
              <a:rPr lang="en-GB" sz="1600" b="1">
                <a:ea typeface="Times New Roman" panose="02020603050405020304" pitchFamily="18" charset="0"/>
              </a:rPr>
              <a:t> </a:t>
            </a:r>
            <a:r>
              <a:rPr lang="en-GB" sz="1600">
                <a:ea typeface="Times New Roman" panose="02020603050405020304" pitchFamily="18" charset="0"/>
              </a:rPr>
              <a:t>eliminate occupational factors and conditions hazardous to health and safety at work. </a:t>
            </a:r>
          </a:p>
          <a:p>
            <a:pPr marL="0" indent="0">
              <a:buNone/>
            </a:pPr>
            <a:r>
              <a:rPr lang="en-GB" sz="1600">
                <a:ea typeface="Times New Roman" panose="02020603050405020304" pitchFamily="18" charset="0"/>
              </a:rPr>
              <a:t>To develop and promote healthy and safe work, working environments and organisations. </a:t>
            </a:r>
          </a:p>
          <a:p>
            <a:pPr marL="0" indent="0">
              <a:buNone/>
            </a:pPr>
            <a:r>
              <a:rPr lang="en-GB" sz="1600">
                <a:ea typeface="Times New Roman" panose="02020603050405020304" pitchFamily="18" charset="0"/>
              </a:rPr>
              <a:t>To enable workers to conduct socially and economically productive lives. (WHO, 1994)</a:t>
            </a:r>
          </a:p>
          <a:p>
            <a:endParaRPr lang="en-GB" sz="1600">
              <a:ea typeface="Times New Roman" panose="02020603050405020304" pitchFamily="18" charset="0"/>
            </a:endParaRPr>
          </a:p>
          <a:p>
            <a:pPr marL="0" indent="0">
              <a:buNone/>
            </a:pPr>
            <a:r>
              <a:rPr lang="en-GB" sz="1600"/>
              <a:t>Two separate areas for organisational focus:</a:t>
            </a:r>
          </a:p>
          <a:p>
            <a:pPr marL="600075" lvl="1" indent="-342900">
              <a:buFont typeface="+mj-lt"/>
              <a:buAutoNum type="arabicPeriod"/>
            </a:pPr>
            <a:r>
              <a:rPr lang="en-GB" sz="1600" b="1"/>
              <a:t>Hazard Surveillance: </a:t>
            </a:r>
            <a:r>
              <a:rPr lang="en-GB" sz="1600"/>
              <a:t>identification, elimination, reduction and management of hazards</a:t>
            </a:r>
          </a:p>
          <a:p>
            <a:pPr marL="600075" lvl="1" indent="-342900">
              <a:buFont typeface="+mj-lt"/>
              <a:buAutoNum type="arabicPeriod"/>
            </a:pPr>
            <a:r>
              <a:rPr lang="en-GB" sz="1600" b="1"/>
              <a:t>Health Surveillance: </a:t>
            </a:r>
            <a:r>
              <a:rPr lang="en-GB" sz="1600"/>
              <a:t>regular assessments of health in employees in order to identify evidence of ill health</a:t>
            </a:r>
          </a:p>
          <a:p>
            <a:pPr lvl="1"/>
            <a:endParaRPr lang="en-GB" sz="1600"/>
          </a:p>
          <a:p>
            <a:endParaRPr lang="en-GB" sz="1600"/>
          </a:p>
        </p:txBody>
      </p:sp>
      <p:pic>
        <p:nvPicPr>
          <p:cNvPr id="1028" name="Picture 4">
            <a:extLst>
              <a:ext uri="{FF2B5EF4-FFF2-40B4-BE49-F238E27FC236}">
                <a16:creationId xmlns:a16="http://schemas.microsoft.com/office/drawing/2014/main" id="{B98EB1E9-6016-462A-9969-06AC43722B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9" r="13205" b="-3"/>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2DCC704-980F-4ADC-BC74-1C8BCCE521EA}"/>
              </a:ext>
            </a:extLst>
          </p:cNvPr>
          <p:cNvSpPr>
            <a:spLocks noGrp="1"/>
          </p:cNvSpPr>
          <p:nvPr>
            <p:ph type="ftr" sz="quarter" idx="11"/>
          </p:nvPr>
        </p:nvSpPr>
        <p:spPr>
          <a:xfrm>
            <a:off x="3028950" y="6356350"/>
            <a:ext cx="3086100" cy="365125"/>
          </a:xfrm>
        </p:spPr>
        <p:txBody>
          <a:bodyPr>
            <a:normAutofit/>
          </a:bodyPr>
          <a:lstStyle/>
          <a:p>
            <a:pPr>
              <a:spcAft>
                <a:spcPts val="600"/>
              </a:spcAft>
            </a:pPr>
            <a:r>
              <a:rPr lang="en-GB"/>
              <a:t>www.noreentehrani.com</a:t>
            </a:r>
          </a:p>
        </p:txBody>
      </p:sp>
    </p:spTree>
    <p:extLst>
      <p:ext uri="{BB962C8B-B14F-4D97-AF65-F5344CB8AC3E}">
        <p14:creationId xmlns:p14="http://schemas.microsoft.com/office/powerpoint/2010/main" val="372455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9183CD7B-E508-4129-AFD6-9DC69A3652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25" r="5" b="4421"/>
          <a:stretch/>
        </p:blipFill>
        <p:spPr bwMode="auto">
          <a:xfrm>
            <a:off x="20" y="10"/>
            <a:ext cx="300225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a:extLst>
              <a:ext uri="{FF2B5EF4-FFF2-40B4-BE49-F238E27FC236}">
                <a16:creationId xmlns:a16="http://schemas.microsoft.com/office/drawing/2014/main" id="{285A3178-26ED-40CF-9C12-CEC1E08A70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24" r="23287"/>
          <a:stretch/>
        </p:blipFill>
        <p:spPr bwMode="auto">
          <a:xfrm>
            <a:off x="3070859" y="10"/>
            <a:ext cx="3010535" cy="3383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standing around a bus&#10;&#10;Description generated with very high confidence">
            <a:extLst>
              <a:ext uri="{FF2B5EF4-FFF2-40B4-BE49-F238E27FC236}">
                <a16:creationId xmlns:a16="http://schemas.microsoft.com/office/drawing/2014/main" id="{69CC77FE-DE49-45D1-AD19-FADFFEB87443}"/>
              </a:ext>
            </a:extLst>
          </p:cNvPr>
          <p:cNvPicPr>
            <a:picLocks noChangeAspect="1"/>
          </p:cNvPicPr>
          <p:nvPr/>
        </p:nvPicPr>
        <p:blipFill rotWithShape="1">
          <a:blip r:embed="rId5">
            <a:extLst>
              <a:ext uri="{28A0092B-C50C-407E-A947-70E740481C1C}">
                <a14:useLocalDpi xmlns:a14="http://schemas.microsoft.com/office/drawing/2010/main" val="0"/>
              </a:ext>
            </a:extLst>
          </a:blip>
          <a:srcRect r="40988"/>
          <a:stretch/>
        </p:blipFill>
        <p:spPr>
          <a:xfrm>
            <a:off x="6141720" y="10"/>
            <a:ext cx="3002279" cy="3383270"/>
          </a:xfrm>
          <a:prstGeom prst="rect">
            <a:avLst/>
          </a:prstGeom>
        </p:spPr>
      </p:pic>
      <p:pic>
        <p:nvPicPr>
          <p:cNvPr id="23" name="Picture 6">
            <a:extLst>
              <a:ext uri="{FF2B5EF4-FFF2-40B4-BE49-F238E27FC236}">
                <a16:creationId xmlns:a16="http://schemas.microsoft.com/office/drawing/2014/main" id="{61F4EA6C-967A-4CFD-809B-6A99135216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398" r="7539" b="-3"/>
          <a:stretch/>
        </p:blipFill>
        <p:spPr bwMode="auto">
          <a:xfrm>
            <a:off x="20" y="3469102"/>
            <a:ext cx="3002259" cy="3388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5">
            <a:extLst>
              <a:ext uri="{FF2B5EF4-FFF2-40B4-BE49-F238E27FC236}">
                <a16:creationId xmlns:a16="http://schemas.microsoft.com/office/drawing/2014/main" id="{11E2B069-3635-46A7-A1E8-B7493313E1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263" r="29339" b="-4"/>
          <a:stretch/>
        </p:blipFill>
        <p:spPr bwMode="auto">
          <a:xfrm>
            <a:off x="3070859" y="3469102"/>
            <a:ext cx="3010535" cy="3383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20"/>
          <p:cNvSpPr>
            <a:spLocks noGrp="1"/>
          </p:cNvSpPr>
          <p:nvPr>
            <p:ph type="ftr" sz="quarter" idx="11"/>
          </p:nvPr>
        </p:nvSpPr>
        <p:spPr>
          <a:xfrm>
            <a:off x="3028950" y="6356350"/>
            <a:ext cx="3086100" cy="365125"/>
          </a:xfrm>
        </p:spPr>
        <p:txBody>
          <a:bodyPr>
            <a:normAutofit/>
          </a:bodyPr>
          <a:lstStyle/>
          <a:p>
            <a:pPr>
              <a:spcAft>
                <a:spcPts val="600"/>
              </a:spcAft>
              <a:defRPr/>
            </a:pPr>
            <a:r>
              <a:rPr lang="en-US">
                <a:solidFill>
                  <a:srgbClr val="FFFFFF"/>
                </a:solidFill>
              </a:rPr>
              <a:t>www.noreentehrani.com</a:t>
            </a:r>
          </a:p>
        </p:txBody>
      </p:sp>
      <p:pic>
        <p:nvPicPr>
          <p:cNvPr id="15" name="Picture 13">
            <a:extLst>
              <a:ext uri="{FF2B5EF4-FFF2-40B4-BE49-F238E27FC236}">
                <a16:creationId xmlns:a16="http://schemas.microsoft.com/office/drawing/2014/main" id="{2D44ACB7-EA95-44B3-A796-1E8F68672F0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433" r="40872" b="2"/>
          <a:stretch/>
        </p:blipFill>
        <p:spPr bwMode="auto">
          <a:xfrm>
            <a:off x="6149974" y="3469102"/>
            <a:ext cx="2994026" cy="3388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AutoShape 6" descr="data:image/jpg;base64,/9j/4AAQSkZJRgABAQAAAQABAAD/2wBDAAkGBwgHBgkIBwgKCgkLDRYPDQwMDRsUFRAWIB0iIiAdHx8kKDQsJCYxJx8fLT0tMTU3Ojo6Iys/RD84QzQ5Ojf/2wBDAQoKCg0MDRoPDxo3JR8lNzc3Nzc3Nzc3Nzc3Nzc3Nzc3Nzc3Nzc3Nzc3Nzc3Nzc3Nzc3Nzc3Nzc3Nzc3Nzc3Nzf/wAARCABbAJMDASIAAhEBAxEB/8QAGwAAAQUBAQAAAAAAAAAAAAAAAgABAwUGBAf/xAA8EAABAwMDAgMGBAMGBwAAAAABAgMRAAQhBRIxQVEGImETMnGBkaEHwdHwFFKxFRYzQmLhIyU0RFNyk//EABkBAAMBAQEAAAAAAAAAAAAAAAECAwQABf/EACsRAAICAQIFAgUFAAAAAAAAAAABAgMRBBITITFBUQVSFCIyQmGRobHR4f/aAAwDAQACEQMRAD8A2ausd5welEgiSQBg8RXMTM7uvOKXtQJJClpGYTgn4fsVpMKOzdMlOOnekFiYPJ4qK1udNvUqFrqCA8DCre4/4Sx35wf3mpr23ubPapyFIUPKpJlKv2KCafQZxa6i9oD70Z5NMoz1MDkVwh8yBx8acuEkAGJjPajjmAnVBUZJ7wc1FIkmFA9J5+tRhxW0SYimLk+8cnsKYJLuCj5VGIyKjUZ80ZPrTTkD0pSMYMGMDFHBwhiJ9R8KFaTxyKQUJnBBMiaBRIPGKPU5oQVuA3ERHWnUoYkkg9vvUQUmTJgjof38KaYgdOsnpRASlUyTwRwcUJVkBcZ68VGFTyqMikV5zx0PrROJZAkzBPeo1mcAz3zUe7BPQCm9p5jtgnPFcEIuQSMGOpSKVMlawkAHFKidzLPcNueO1AUjaO3FMMTJ59ZzTynO4n4GQZqOcAwVmqaf7VSby12JvG5IkAhfSCDg89a5/Dfitdi3/Z+oILrM7C2qTt/QVcqCSYSftxWZ8W2baC3dtgpcPlJA948io2Qw9yL1vd8kjSpW280LhhKggmFNqI3Nq7HuDmD1+tDBAkiBFZDS/ERtEtqLW4DyrUJ3beqSk4Un0wRyCK2KzaPst3mmvpftF4C08oOZSrqD8Yp4WZFnU4gSPMZ+9ImBjgc0KlA5gfOnO3PmJ7mqZE2jEmB654pySRyMdzQEAK+PNMDjGTQyhsBTtyMDpigJgAxPQZ/fenJMQYz60xzGMHmKbIGhivuVd5NMQDmTMzSk7u4796GZ9MRj0o5yBockGJ4PWgCoxgQJgU4nMcxxTROCrJ+Yo5OwMcqJkn1oSr447dKRg5JHAFCpf2NHJ2AiVT7pNKhPsiTvKt3WBSo5BgswTPSIyKAERgnHE880lZEAk4z6/KmBTGOfT1qBwR4I/wA3eeaqvEykp0tRXtG11BEx/MB/Q1ZBXUDBHSsz4wuELsFtApcQ353Ung+k+lTnJJFaYOUlgpNQUh1xbrSQCVqO4dROJqDTtSu9NeU/YultZEKHvJWOyhwRVazqaVAMsolHRCIkCutSVKTu9k4gJONwAP2rG5bXzPVjVuXI3Oi+J9M1BTbWpf8AL3+A4mVMqPr1T9x61qv7DuXGfb27jNy0UylbTm7f8K8jsNNu9QdUm0t3HCgS5sTO0dzXa9dav4T1BsaffOtpcSlW9ufZqURJSQcEijHVJPbkWegzzXI9AftnmFqQ80pCgcgg5qKQUkdAMGufSPxMuTaNK1nT0PtOJgus+UnuCk4P2rS2T3hzXrRtdk8m3UqQEr8ivoTmq/EQMz0011RQKBBgmYOPrQqTkHBjmOlWOo6W/ZLHtBKTwpPFV+2E4Oexq8ZpkZVtEXCSQoyetMryqUQozHNEQNmOv2qMyQcYjEinTJuIsgTmDwYoZTJED6UQGYyZGINRzCdxMR26U+RcDmMCQO5H79aAgAmevemknHPp2oSoiIVmijglYME5/wDb/elUZTJmSflSp8gLWTgCB84+tLdKozM/KoyoJ5EycRApTCj5hMQJNZk8ig3YW4wsNQFEQD2FUJ0y5UFocb3JV8Mj1HetATJAznOKYQfr0HFSsrU3lmmm91LCR5vqCUaBrFp/EMoUkecHYNqgcRirhDrWo602dNCHbdSAHG1YIOZ/2Nap+3YukpD7TToBMb0AxIz0qJu1tGHkraYZQtIhKktgEDtj95rNbpYyecnpab1Fwi4tFp4YuFaG+5sZDlstPmSIn0iu/wAPp07xKxqVleaW5bKDoc2rSRtxAKT3EHiqht6CI+lajQNaEot7hQAiAs8/OslmnUGmuaKO92RcksSeOn4PPNe8NXekak6wi3fct3CS1tTuCh3nvUGheGri7tFl9RYdQogJWgzXtzTqXACk7k9CkyDRPW7T6SlxtKp7ihXTxE9ssoovU2ksww/P+Hm+nM3tmhSLp5N00RHsFFSUgjGD0PyikqMygJkykbpx9PWtbqGgFUrtVAkcIVj71mdR0+7s1j+JbgEYI4Pzq1bVLw8oSco6nmsZ/Q4lrTmAY596oXPMcTn60LhUlSgDgZn8qD2sjkT61sjcn3MlmmkuwlLCfeJyTAzXDc3yWjtUST2qS6UUolJJMxA6mqHUloKiVA7lHB6VVWZI8F9cHU9qwaJJUQCMCeKgHiBCZ4MHNZy6UcncQDyCarHnQDCSYplNnOpI2CvERKiUwAT3pVii760qbcwbEesqMSEocg8grH2pA70FCy6J/lWmR8M1fuackgBGm6gD6utx9zSGm3G07NMvlT19o1XjqdvkbbX4M3/BkAhD94kQRIVMff1oRZOqKfZ3LygCCElRPHyrWt6VckhSrC9TMSSGlRHzrrTpDp5beSo8hTKY+1PxLkditdjFp098ulSbm4G4yUgmAfpRixuA6shbq1E5kQPkK169MSn3yn03MUCbFlG4KW2MclEfnS8S5jRVZkvZXTfBnHWp7a4faUlQAwep4rQu2bMZca4nHT71yrtrZIG19qOY6f1qE7LV1NlTgd+g+IW2mgxdlSQD5FDIAPStLb61YvLSlq5bUeo3Z+lYa4Zt/Zq2PIUSJAFYzU7m5t7pZSpSVDhQ61lirdzcHhmn4ai55zhnviXQswk4p1IadwtKVbTOehrw2z8fX1rsSnckCJzM/WtRo34nWu8DUkuwf8yQIHyrVXqrelsf6IWemWRW6DT/AJN9e6davqBctWl45KaofEXh1N0EPWgQ24hO3YBAUP1prf8AELQH1gfxKmyTELRA+Ncmp/iNorT6WWVqdM5IwBUNRt+ayuTz2QtNOrjNYiygv9MGjPMXWorU3bJUFExJweKwuu3jrizcpZ2NOLUpIViB0FbTxz4gsNaNtZ2lxAbBW8VDAB6dpxVR42b0W38P2jtjdNLLiOd28lQ7Dp1zXabUzjKO5NtnqOiM6k7VhvP7eTA3dz7SPhmq5xyVUFw75jE1CFmZNe8meHNcybef2aVQz60qfImD3lV5bMkhzWNh6Rdn9adevac37+sLVzw+s/0rBBpvzeQYmKSUJIUCMRNec3+QpI3KvFekoGNQfc+bn9YrnV43skeVLN8sDqgkj7iselCdgOZnvRBMbSCoZ/mNLuKKMfBsf77WIP8A0eqfEoT+tCfGmnT5rC+zzLaP1rJJJAPmUc9STUiQNu7M95pHIpFQ9pqD42sgCWdNePqvb+hqFXjIH/B08oJ43KH5Cs8EhSpUJ/YovZIJPlHFI+ZaPDX2lwvxTdqyi2YSf9S1Zrmub/ULsDGmpjopM/nVcG0FQBEjPJ+FGGWzkpEhUCptPszTGytfYQP6Hd3S9y37JJ/0wPzom/ClxEm6txPGRUiEJCpAzUrSEiIETz9aVuztIurq/aQnwjeKIi4tv/pRDwXcEEuXNtx/5VfpXSpakKG1RGJpkuuKyVmcmhuu9wsrYPscp8DrVJL9vns4s/lXO54BWSR/HMCOBuOPtVml52f8RXI60lPOT76sAxmmjK5fcI3XJc0Ux8ADzBd8zuGcE/nTH8P0j/v057AfrVu864lKVBap+NAXFqSEqUSOxz0qqtt9xB10t/SVCvAzAJBv1ggwRsBpV2rcWFYP2pU/Ft8ktlf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Tahoma" panose="020B0604030504040204" pitchFamily="34" charset="0"/>
            </a:endParaRPr>
          </a:p>
        </p:txBody>
      </p:sp>
      <p:sp>
        <p:nvSpPr>
          <p:cNvPr id="154631" name="AutoShape 8" descr="data:image/jpg;base64,/9j/4AAQSkZJRgABAQAAAQABAAD/2wBDAAkGBwgHBgkIBwgKCgkLDRYPDQwMDRsUFRAWIB0iIiAdHx8kKDQsJCYxJx8fLT0tMTU3Ojo6Iys/RD84QzQ5Ojf/2wBDAQoKCg0MDRoPDxo3JR8lNzc3Nzc3Nzc3Nzc3Nzc3Nzc3Nzc3Nzc3Nzc3Nzc3Nzc3Nzc3Nzc3Nzc3Nzc3Nzc3Nzf/wAARCABbAJMDASIAAhEBAxEB/8QAGwAAAQUBAQAAAAAAAAAAAAAAAgABAwUGBAf/xAA8EAABAwMDAgMGBAMGBwAAAAABAgMRAAQhBRIxQVEGImETMnGBkaEHwdHwFFKxFRYzQmLhIyU0RFNyk//EABkBAAMBAQEAAAAAAAAAAAAAAAECAwQABf/EACsRAAICAQIFAgUFAAAAAAAAAAABAgMRBBITITFBUQVSFCIyQmGRobHR4f/aAAwDAQACEQMRAD8A2ausd5welEgiSQBg8RXMTM7uvOKXtQJJClpGYTgn4fsVpMKOzdMlOOnekFiYPJ4qK1udNvUqFrqCA8DCre4/4Sx35wf3mpr23ubPapyFIUPKpJlKv2KCafQZxa6i9oD70Z5NMoz1MDkVwh8yBx8acuEkAGJjPajjmAnVBUZJ7wc1FIkmFA9J5+tRhxW0SYimLk+8cnsKYJLuCj5VGIyKjUZ80ZPrTTkD0pSMYMGMDFHBwhiJ9R8KFaTxyKQUJnBBMiaBRIPGKPU5oQVuA3ERHWnUoYkkg9vvUQUmTJgjof38KaYgdOsnpRASlUyTwRwcUJVkBcZ68VGFTyqMikV5zx0PrROJZAkzBPeo1mcAz3zUe7BPQCm9p5jtgnPFcEIuQSMGOpSKVMlawkAHFKidzLPcNueO1AUjaO3FMMTJ59ZzTynO4n4GQZqOcAwVmqaf7VSby12JvG5IkAhfSCDg89a5/Dfitdi3/Z+oILrM7C2qTt/QVcqCSYSftxWZ8W2baC3dtgpcPlJA948io2Qw9yL1vd8kjSpW280LhhKggmFNqI3Nq7HuDmD1+tDBAkiBFZDS/ERtEtqLW4DyrUJ3beqSk4Un0wRyCK2KzaPst3mmvpftF4C08oOZSrqD8Yp4WZFnU4gSPMZ+9ImBjgc0KlA5gfOnO3PmJ7mqZE2jEmB654pySRyMdzQEAK+PNMDjGTQyhsBTtyMDpigJgAxPQZ/fenJMQYz60xzGMHmKbIGhivuVd5NMQDmTMzSk7u4796GZ9MRj0o5yBockGJ4PWgCoxgQJgU4nMcxxTROCrJ+Yo5OwMcqJkn1oSr447dKRg5JHAFCpf2NHJ2AiVT7pNKhPsiTvKt3WBSo5BgswTPSIyKAERgnHE880lZEAk4z6/KmBTGOfT1qBwR4I/wA3eeaqvEykp0tRXtG11BEx/MB/Q1ZBXUDBHSsz4wuELsFtApcQ353Ung+k+lTnJJFaYOUlgpNQUh1xbrSQCVqO4dROJqDTtSu9NeU/YultZEKHvJWOyhwRVazqaVAMsolHRCIkCutSVKTu9k4gJONwAP2rG5bXzPVjVuXI3Oi+J9M1BTbWpf8AL3+A4mVMqPr1T9x61qv7DuXGfb27jNy0UylbTm7f8K8jsNNu9QdUm0t3HCgS5sTO0dzXa9dav4T1BsaffOtpcSlW9ufZqURJSQcEijHVJPbkWegzzXI9AftnmFqQ80pCgcgg5qKQUkdAMGufSPxMuTaNK1nT0PtOJgus+UnuCk4P2rS2T3hzXrRtdk8m3UqQEr8ivoTmq/EQMz0011RQKBBgmYOPrQqTkHBjmOlWOo6W/ZLHtBKTwpPFV+2E4Oexq8ZpkZVtEXCSQoyetMryqUQozHNEQNmOv2qMyQcYjEinTJuIsgTmDwYoZTJED6UQGYyZGINRzCdxMR26U+RcDmMCQO5H79aAgAmevemknHPp2oSoiIVmijglYME5/wDb/elUZTJmSflSp8gLWTgCB84+tLdKozM/KoyoJ5EycRApTCj5hMQJNZk8ig3YW4wsNQFEQD2FUJ0y5UFocb3JV8Mj1HetATJAznOKYQfr0HFSsrU3lmmm91LCR5vqCUaBrFp/EMoUkecHYNqgcRirhDrWo602dNCHbdSAHG1YIOZ/2Nap+3YukpD7TToBMb0AxIz0qJu1tGHkraYZQtIhKktgEDtj95rNbpYyecnpab1Fwi4tFp4YuFaG+5sZDlstPmSIn0iu/wAPp07xKxqVleaW5bKDoc2rSRtxAKT3EHiqht6CI+lajQNaEot7hQAiAs8/OslmnUGmuaKO92RcksSeOn4PPNe8NXekak6wi3fct3CS1tTuCh3nvUGheGri7tFl9RYdQogJWgzXtzTqXACk7k9CkyDRPW7T6SlxtKp7ihXTxE9ssoovU2ksww/P+Hm+nM3tmhSLp5N00RHsFFSUgjGD0PyikqMygJkykbpx9PWtbqGgFUrtVAkcIVj71mdR0+7s1j+JbgEYI4Pzq1bVLw8oSco6nmsZ/Q4lrTmAY596oXPMcTn60LhUlSgDgZn8qD2sjkT61sjcn3MlmmkuwlLCfeJyTAzXDc3yWjtUST2qS6UUolJJMxA6mqHUloKiVA7lHB6VVWZI8F9cHU9qwaJJUQCMCeKgHiBCZ4MHNZy6UcncQDyCarHnQDCSYplNnOpI2CvERKiUwAT3pVii760qbcwbEesqMSEocg8grH2pA70FCy6J/lWmR8M1fuackgBGm6gD6utx9zSGm3G07NMvlT19o1XjqdvkbbX4M3/BkAhD94kQRIVMff1oRZOqKfZ3LygCCElRPHyrWt6VckhSrC9TMSSGlRHzrrTpDp5beSo8hTKY+1PxLkditdjFp098ulSbm4G4yUgmAfpRixuA6shbq1E5kQPkK169MSn3yn03MUCbFlG4KW2MclEfnS8S5jRVZkvZXTfBnHWp7a4faUlQAwep4rQu2bMZca4nHT71yrtrZIG19qOY6f1qE7LV1NlTgd+g+IW2mgxdlSQD5FDIAPStLb61YvLSlq5bUeo3Z+lYa4Zt/Zq2PIUSJAFYzU7m5t7pZSpSVDhQ61lirdzcHhmn4ai55zhnviXQswk4p1IadwtKVbTOehrw2z8fX1rsSnckCJzM/WtRo34nWu8DUkuwf8yQIHyrVXqrelsf6IWemWRW6DT/AJN9e6davqBctWl45KaofEXh1N0EPWgQ24hO3YBAUP1prf8AELQH1gfxKmyTELRA+Ncmp/iNorT6WWVqdM5IwBUNRt+ayuTz2QtNOrjNYiygv9MGjPMXWorU3bJUFExJweKwuu3jrizcpZ2NOLUpIViB0FbTxz4gsNaNtZ2lxAbBW8VDAB6dpxVR42b0W38P2jtjdNLLiOd28lQ7Dp1zXabUzjKO5NtnqOiM6k7VhvP7eTA3dz7SPhmq5xyVUFw75jE1CFmZNe8meHNcybef2aVQz60qfImD3lV5bMkhzWNh6Rdn9adevac37+sLVzw+s/0rBBpvzeQYmKSUJIUCMRNec3+QpI3KvFekoGNQfc+bn9YrnV43skeVLN8sDqgkj7iselCdgOZnvRBMbSCoZ/mNLuKKMfBsf77WIP8A0eqfEoT+tCfGmnT5rC+zzLaP1rJJJAPmUc9STUiQNu7M95pHIpFQ9pqD42sgCWdNePqvb+hqFXjIH/B08oJ43KH5Cs8EhSpUJ/YovZIJPlHFI+ZaPDX2lwvxTdqyi2YSf9S1Zrmub/ULsDGmpjopM/nVcG0FQBEjPJ+FGGWzkpEhUCptPszTGytfYQP6Hd3S9y37JJ/0wPzom/ClxEm6txPGRUiEJCpAzUrSEiIETz9aVuztIurq/aQnwjeKIi4tv/pRDwXcEEuXNtx/5VfpXSpakKG1RGJpkuuKyVmcmhuu9wsrYPscp8DrVJL9vns4s/lXO54BWSR/HMCOBuOPtVml52f8RXI60lPOT76sAxmmjK5fcI3XJc0Ux8ADzBd8zuGcE/nTH8P0j/v057AfrVu864lKVBap+NAXFqSEqUSOxz0qqtt9xB10t/SVCvAzAJBv1ggwRsBpV2rcWFYP2pU/Ft8ktlf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Tahoma" panose="020B0604030504040204" pitchFamily="34" charset="0"/>
            </a:endParaRPr>
          </a:p>
        </p:txBody>
      </p:sp>
    </p:spTree>
    <p:extLst>
      <p:ext uri="{BB962C8B-B14F-4D97-AF65-F5344CB8AC3E}">
        <p14:creationId xmlns:p14="http://schemas.microsoft.com/office/powerpoint/2010/main" val="372640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02CD4-D4C7-4C1C-A769-DF7D61A0F67E}"/>
              </a:ext>
            </a:extLst>
          </p:cNvPr>
          <p:cNvSpPr>
            <a:spLocks noGrp="1"/>
          </p:cNvSpPr>
          <p:nvPr>
            <p:ph type="title"/>
          </p:nvPr>
        </p:nvSpPr>
        <p:spPr>
          <a:xfrm>
            <a:off x="429369" y="238539"/>
            <a:ext cx="8263890" cy="1434415"/>
          </a:xfrm>
        </p:spPr>
        <p:txBody>
          <a:bodyPr anchor="b">
            <a:normAutofit/>
          </a:bodyPr>
          <a:lstStyle/>
          <a:p>
            <a:r>
              <a:rPr lang="en-GB" sz="4700"/>
              <a:t>Psychological hazard</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565DD8-A2F9-4563-BCEC-CE217286493F}"/>
              </a:ext>
            </a:extLst>
          </p:cNvPr>
          <p:cNvSpPr>
            <a:spLocks noGrp="1"/>
          </p:cNvSpPr>
          <p:nvPr>
            <p:ph idx="1"/>
          </p:nvPr>
        </p:nvSpPr>
        <p:spPr>
          <a:xfrm>
            <a:off x="429369" y="2071316"/>
            <a:ext cx="5035164" cy="4119172"/>
          </a:xfrm>
        </p:spPr>
        <p:txBody>
          <a:bodyPr anchor="t">
            <a:normAutofit/>
          </a:bodyPr>
          <a:lstStyle/>
          <a:p>
            <a:r>
              <a:rPr lang="en-GB" sz="1000"/>
              <a:t>HSE Management Standards (Cousins, MacKay et al. 2004) </a:t>
            </a:r>
          </a:p>
          <a:p>
            <a:pPr lvl="1"/>
            <a:r>
              <a:rPr lang="en-GB" sz="1000"/>
              <a:t>Demand, Control, Support, Relationships, Role, Change</a:t>
            </a:r>
          </a:p>
          <a:p>
            <a:pPr lvl="1"/>
            <a:endParaRPr lang="en-GB" sz="1000"/>
          </a:p>
          <a:p>
            <a:r>
              <a:rPr lang="en-GB" sz="1000"/>
              <a:t>Other Psychological Hazards:</a:t>
            </a:r>
          </a:p>
          <a:p>
            <a:pPr marL="0" indent="0">
              <a:buNone/>
            </a:pPr>
            <a:r>
              <a:rPr lang="en-GB" sz="1000" b="1"/>
              <a:t>       Personal Factors shown to be hazardous</a:t>
            </a:r>
          </a:p>
          <a:p>
            <a:pPr lvl="1"/>
            <a:r>
              <a:rPr lang="en-GB" sz="1000"/>
              <a:t>Frequency/intensity of traumatic exposure (Skeffington, Rees et al. 2017)</a:t>
            </a:r>
          </a:p>
          <a:p>
            <a:pPr lvl="1"/>
            <a:r>
              <a:rPr lang="en-GB" sz="1000"/>
              <a:t>Adverse Childhood Experiences (Felitti et al 1998)</a:t>
            </a:r>
          </a:p>
          <a:p>
            <a:pPr lvl="1"/>
            <a:r>
              <a:rPr lang="en-GB" sz="1000"/>
              <a:t>Neuroticism/rumination (Wild, Smith et al. 2016)</a:t>
            </a:r>
          </a:p>
          <a:p>
            <a:pPr lvl="1"/>
            <a:r>
              <a:rPr lang="en-GB" sz="1000"/>
              <a:t>Avoidant coping style (Syed, Ashwick et al 2019) </a:t>
            </a:r>
          </a:p>
          <a:p>
            <a:pPr lvl="1"/>
            <a:r>
              <a:rPr lang="en-GB" sz="1000"/>
              <a:t>Gender (Kline, Ciccone et al 2013)</a:t>
            </a:r>
          </a:p>
          <a:p>
            <a:pPr lvl="1"/>
            <a:r>
              <a:rPr lang="en-GB" sz="1000"/>
              <a:t>Alcohol consumption (Syed, Ashwick et al 2019) </a:t>
            </a:r>
          </a:p>
          <a:p>
            <a:pPr lvl="1"/>
            <a:r>
              <a:rPr lang="en-GB" sz="1000"/>
              <a:t>Education level (Brewin Andrews 2000)</a:t>
            </a:r>
          </a:p>
          <a:p>
            <a:pPr marL="0" indent="0">
              <a:buNone/>
            </a:pPr>
            <a:r>
              <a:rPr lang="en-GB" sz="1000" b="1"/>
              <a:t>       Organisational Hazards</a:t>
            </a:r>
          </a:p>
          <a:p>
            <a:pPr lvl="1"/>
            <a:r>
              <a:rPr lang="en-GB" sz="1000"/>
              <a:t>Mental Health Stigma (Halpern Gurevich et al 2009)</a:t>
            </a:r>
          </a:p>
          <a:p>
            <a:pPr lvl="1"/>
            <a:r>
              <a:rPr lang="en-GB" sz="1000"/>
              <a:t>Poor leadership (Bartone 2006)</a:t>
            </a:r>
          </a:p>
          <a:p>
            <a:pPr lvl="1"/>
            <a:r>
              <a:rPr lang="en-GB" sz="1000"/>
              <a:t>Lack of social support (Armstrong et al 2014)</a:t>
            </a:r>
          </a:p>
          <a:p>
            <a:pPr lvl="1"/>
            <a:r>
              <a:rPr lang="en-GB" sz="1000"/>
              <a:t>Sense of Coherence (Antonovsky, 1979)</a:t>
            </a:r>
          </a:p>
          <a:p>
            <a:pPr marL="257175" lvl="1" indent="0">
              <a:buNone/>
            </a:pPr>
            <a:endParaRPr lang="en-GB" sz="1000"/>
          </a:p>
          <a:p>
            <a:pPr lvl="1"/>
            <a:endParaRPr lang="en-GB" sz="1000"/>
          </a:p>
          <a:p>
            <a:pPr marL="257175" lvl="1" indent="0">
              <a:buNone/>
            </a:pPr>
            <a:endParaRPr lang="en-GB" sz="1000"/>
          </a:p>
          <a:p>
            <a:endParaRPr lang="en-GB" sz="1000"/>
          </a:p>
          <a:p>
            <a:endParaRPr lang="en-GB" sz="1000"/>
          </a:p>
        </p:txBody>
      </p:sp>
      <p:pic>
        <p:nvPicPr>
          <p:cNvPr id="6" name="Picture 2" descr="See the source image">
            <a:extLst>
              <a:ext uri="{FF2B5EF4-FFF2-40B4-BE49-F238E27FC236}">
                <a16:creationId xmlns:a16="http://schemas.microsoft.com/office/drawing/2014/main" id="{ED40E131-4626-44FB-980C-B8BD8033FB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54" r="13790" b="-3"/>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DF8D543-A1BB-408F-B3CB-24396BD56F3A}"/>
              </a:ext>
            </a:extLst>
          </p:cNvPr>
          <p:cNvSpPr>
            <a:spLocks noGrp="1"/>
          </p:cNvSpPr>
          <p:nvPr>
            <p:ph type="ftr" sz="quarter" idx="11"/>
          </p:nvPr>
        </p:nvSpPr>
        <p:spPr>
          <a:xfrm>
            <a:off x="3028950" y="6356350"/>
            <a:ext cx="3086100" cy="365125"/>
          </a:xfrm>
        </p:spPr>
        <p:txBody>
          <a:bodyPr>
            <a:normAutofit/>
          </a:bodyPr>
          <a:lstStyle/>
          <a:p>
            <a:pPr>
              <a:spcAft>
                <a:spcPts val="600"/>
              </a:spcAft>
            </a:pPr>
            <a:r>
              <a:rPr lang="en-GB"/>
              <a:t>www.noreentehrani.com</a:t>
            </a:r>
          </a:p>
        </p:txBody>
      </p:sp>
    </p:spTree>
    <p:extLst>
      <p:ext uri="{BB962C8B-B14F-4D97-AF65-F5344CB8AC3E}">
        <p14:creationId xmlns:p14="http://schemas.microsoft.com/office/powerpoint/2010/main" val="403517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AA039-76D8-4E45-B137-F5074A4E3A8D}"/>
              </a:ext>
            </a:extLst>
          </p:cNvPr>
          <p:cNvSpPr>
            <a:spLocks noGrp="1"/>
          </p:cNvSpPr>
          <p:nvPr>
            <p:ph type="title"/>
          </p:nvPr>
        </p:nvSpPr>
        <p:spPr>
          <a:xfrm>
            <a:off x="429369" y="238539"/>
            <a:ext cx="8263890" cy="1434415"/>
          </a:xfrm>
        </p:spPr>
        <p:txBody>
          <a:bodyPr anchor="b">
            <a:normAutofit/>
          </a:bodyPr>
          <a:lstStyle/>
          <a:p>
            <a:r>
              <a:rPr lang="en-GB" sz="4700"/>
              <a:t>Psychological health surveillance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E50641-A889-4ED2-B4C3-EBE3C762487A}"/>
              </a:ext>
            </a:extLst>
          </p:cNvPr>
          <p:cNvSpPr>
            <a:spLocks noGrp="1"/>
          </p:cNvSpPr>
          <p:nvPr>
            <p:ph idx="1"/>
          </p:nvPr>
        </p:nvSpPr>
        <p:spPr>
          <a:xfrm>
            <a:off x="429369" y="2071316"/>
            <a:ext cx="5035164" cy="4119172"/>
          </a:xfrm>
        </p:spPr>
        <p:txBody>
          <a:bodyPr anchor="t">
            <a:normAutofit/>
          </a:bodyPr>
          <a:lstStyle/>
          <a:p>
            <a:r>
              <a:rPr lang="en-GB" sz="1300"/>
              <a:t>Periodic clinical assessments of adverse health effects found in high risk groups providing opportunities for:</a:t>
            </a:r>
          </a:p>
          <a:p>
            <a:pPr lvl="1"/>
            <a:r>
              <a:rPr lang="en-GB" sz="1300"/>
              <a:t>Early detection of symptoms of disease </a:t>
            </a:r>
          </a:p>
          <a:p>
            <a:pPr lvl="1"/>
            <a:r>
              <a:rPr lang="en-GB" sz="1300"/>
              <a:t>The prompt introduction of preventative measures </a:t>
            </a:r>
          </a:p>
          <a:p>
            <a:pPr marL="0" indent="0">
              <a:buNone/>
            </a:pPr>
            <a:r>
              <a:rPr lang="en-GB" sz="1300"/>
              <a:t>Surveillance measures include identification of signs of ill health e.g.</a:t>
            </a:r>
          </a:p>
          <a:p>
            <a:pPr lvl="1"/>
            <a:r>
              <a:rPr lang="en-GB" sz="1300"/>
              <a:t>Mental wellbeing reviews e.g. NICE: Mental Wellbeing at Work</a:t>
            </a:r>
          </a:p>
          <a:p>
            <a:pPr lvl="1"/>
            <a:r>
              <a:rPr lang="en-GB" sz="1300"/>
              <a:t>Workability Assessments e.g. Finnish Institute of Occupational Health</a:t>
            </a:r>
          </a:p>
          <a:p>
            <a:pPr lvl="1"/>
            <a:r>
              <a:rPr lang="en-GB" sz="1300"/>
              <a:t>Monitoring of Sickness absence e.g. CIPD Health and Wellbeing at work</a:t>
            </a:r>
          </a:p>
          <a:p>
            <a:pPr lvl="1"/>
            <a:r>
              <a:rPr lang="en-GB" sz="1300"/>
              <a:t>Reviewing grievances, bullying/harassment, whistleblowing cases</a:t>
            </a:r>
          </a:p>
          <a:p>
            <a:pPr lvl="1"/>
            <a:r>
              <a:rPr lang="en-GB" sz="1300"/>
              <a:t>Monitoring of medical retirements</a:t>
            </a:r>
          </a:p>
          <a:p>
            <a:pPr marL="0" indent="0">
              <a:buNone/>
            </a:pPr>
            <a:r>
              <a:rPr lang="en-GB" sz="1300"/>
              <a:t>Direct surveillance using clinical symptoms </a:t>
            </a:r>
          </a:p>
          <a:p>
            <a:pPr lvl="1"/>
            <a:r>
              <a:rPr lang="en-GB" sz="1300"/>
              <a:t>Psychological self-report questionnaires </a:t>
            </a:r>
          </a:p>
          <a:p>
            <a:pPr lvl="1"/>
            <a:r>
              <a:rPr lang="en-GB" sz="1300"/>
              <a:t>Clinical assessments by OH professionals &amp; psychologists</a:t>
            </a:r>
          </a:p>
        </p:txBody>
      </p:sp>
      <p:pic>
        <p:nvPicPr>
          <p:cNvPr id="4" name="Picture 3">
            <a:extLst>
              <a:ext uri="{FF2B5EF4-FFF2-40B4-BE49-F238E27FC236}">
                <a16:creationId xmlns:a16="http://schemas.microsoft.com/office/drawing/2014/main" id="{FC8E80C4-CA34-43F0-A43F-3AEB29A55CB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14670" r="13809" b="-4"/>
          <a:stretch/>
        </p:blipFill>
        <p:spPr>
          <a:xfrm>
            <a:off x="5756743" y="2093976"/>
            <a:ext cx="2955798" cy="4096512"/>
          </a:xfrm>
          <a:prstGeom prst="rect">
            <a:avLst/>
          </a:prstGeom>
        </p:spPr>
      </p:pic>
      <p:sp>
        <p:nvSpPr>
          <p:cNvPr id="5" name="Footer Placeholder 4">
            <a:extLst>
              <a:ext uri="{FF2B5EF4-FFF2-40B4-BE49-F238E27FC236}">
                <a16:creationId xmlns:a16="http://schemas.microsoft.com/office/drawing/2014/main" id="{0EA33216-EA49-4A15-AAD5-7367E43F186F}"/>
              </a:ext>
            </a:extLst>
          </p:cNvPr>
          <p:cNvSpPr>
            <a:spLocks noGrp="1"/>
          </p:cNvSpPr>
          <p:nvPr>
            <p:ph type="ftr" sz="quarter" idx="11"/>
          </p:nvPr>
        </p:nvSpPr>
        <p:spPr>
          <a:xfrm>
            <a:off x="3028950" y="6356350"/>
            <a:ext cx="3086100" cy="365125"/>
          </a:xfrm>
        </p:spPr>
        <p:txBody>
          <a:bodyPr>
            <a:normAutofit/>
          </a:bodyPr>
          <a:lstStyle/>
          <a:p>
            <a:pPr>
              <a:spcAft>
                <a:spcPts val="600"/>
              </a:spcAft>
            </a:pPr>
            <a:r>
              <a:rPr lang="en-GB"/>
              <a:t>www.noreentehrani.com</a:t>
            </a:r>
          </a:p>
        </p:txBody>
      </p:sp>
    </p:spTree>
    <p:extLst>
      <p:ext uri="{BB962C8B-B14F-4D97-AF65-F5344CB8AC3E}">
        <p14:creationId xmlns:p14="http://schemas.microsoft.com/office/powerpoint/2010/main" val="137687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F76BA-D0CC-42B0-B115-B0FFD8DDCF60}"/>
              </a:ext>
            </a:extLst>
          </p:cNvPr>
          <p:cNvSpPr>
            <a:spLocks noGrp="1"/>
          </p:cNvSpPr>
          <p:nvPr>
            <p:ph type="title"/>
          </p:nvPr>
        </p:nvSpPr>
        <p:spPr>
          <a:xfrm>
            <a:off x="429369" y="238539"/>
            <a:ext cx="8263890" cy="1434415"/>
          </a:xfrm>
        </p:spPr>
        <p:txBody>
          <a:bodyPr anchor="b">
            <a:normAutofit/>
          </a:bodyPr>
          <a:lstStyle/>
          <a:p>
            <a:r>
              <a:rPr lang="en-GB" sz="4700"/>
              <a:t>Health Surveillance can: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3C422C-28C7-4689-8EDE-A6DA7AB257D9}"/>
              </a:ext>
            </a:extLst>
          </p:cNvPr>
          <p:cNvSpPr>
            <a:spLocks noGrp="1"/>
          </p:cNvSpPr>
          <p:nvPr>
            <p:ph idx="1"/>
          </p:nvPr>
        </p:nvSpPr>
        <p:spPr>
          <a:xfrm>
            <a:off x="429369" y="2071316"/>
            <a:ext cx="5035164" cy="4119172"/>
          </a:xfrm>
        </p:spPr>
        <p:txBody>
          <a:bodyPr anchor="t">
            <a:normAutofit/>
          </a:bodyPr>
          <a:lstStyle/>
          <a:p>
            <a:r>
              <a:rPr lang="en-GB" sz="1500"/>
              <a:t>Quantify the incidence and prevalence of work related disease</a:t>
            </a:r>
          </a:p>
          <a:p>
            <a:r>
              <a:rPr lang="en-GB" sz="1500"/>
              <a:t>Indicate the presence or absence of a hazard </a:t>
            </a:r>
          </a:p>
          <a:p>
            <a:r>
              <a:rPr lang="en-GB" sz="1500"/>
              <a:t>Assess the adequacy of control measures</a:t>
            </a:r>
          </a:p>
          <a:p>
            <a:r>
              <a:rPr lang="en-GB" sz="1500"/>
              <a:t>Identify individuals at increased risk</a:t>
            </a:r>
          </a:p>
          <a:p>
            <a:r>
              <a:rPr lang="en-GB" sz="1500"/>
              <a:t>Establish base-line symptom levels</a:t>
            </a:r>
          </a:p>
          <a:p>
            <a:r>
              <a:rPr lang="en-GB" sz="1500"/>
              <a:t>Provide a benchmark for preventative action</a:t>
            </a:r>
          </a:p>
          <a:p>
            <a:r>
              <a:rPr lang="en-GB" sz="1500"/>
              <a:t>Identify opportunities to improve health education</a:t>
            </a:r>
          </a:p>
          <a:p>
            <a:r>
              <a:rPr lang="en-GB" sz="1500"/>
              <a:t>Evaluate the benefit of wellbeing interventions</a:t>
            </a:r>
          </a:p>
          <a:p>
            <a:endParaRPr lang="en-GB" sz="1500"/>
          </a:p>
          <a:p>
            <a:pPr marL="0" indent="0">
              <a:buNone/>
            </a:pPr>
            <a:r>
              <a:rPr lang="en-GB" sz="1500"/>
              <a:t>IMPORTANT WARNING</a:t>
            </a:r>
          </a:p>
          <a:p>
            <a:pPr marL="0" indent="0">
              <a:buNone/>
            </a:pPr>
            <a:r>
              <a:rPr lang="en-GB" sz="1500"/>
              <a:t>Health surveillance does not predict the future and is not a cure</a:t>
            </a:r>
          </a:p>
        </p:txBody>
      </p:sp>
      <p:pic>
        <p:nvPicPr>
          <p:cNvPr id="6" name="Picture 5" descr="Different coloured organisers">
            <a:extLst>
              <a:ext uri="{FF2B5EF4-FFF2-40B4-BE49-F238E27FC236}">
                <a16:creationId xmlns:a16="http://schemas.microsoft.com/office/drawing/2014/main" id="{F13F6809-A2A8-43A6-8E79-5CC743DB0A92}"/>
              </a:ext>
            </a:extLst>
          </p:cNvPr>
          <p:cNvPicPr>
            <a:picLocks noChangeAspect="1"/>
          </p:cNvPicPr>
          <p:nvPr/>
        </p:nvPicPr>
        <p:blipFill rotWithShape="1">
          <a:blip r:embed="rId3"/>
          <a:srcRect l="28584" r="27763" b="2"/>
          <a:stretch/>
        </p:blipFill>
        <p:spPr>
          <a:xfrm>
            <a:off x="5756743" y="2093976"/>
            <a:ext cx="2955798" cy="4096512"/>
          </a:xfrm>
          <a:prstGeom prst="rect">
            <a:avLst/>
          </a:prstGeom>
        </p:spPr>
      </p:pic>
      <p:sp>
        <p:nvSpPr>
          <p:cNvPr id="4" name="Footer Placeholder 3">
            <a:extLst>
              <a:ext uri="{FF2B5EF4-FFF2-40B4-BE49-F238E27FC236}">
                <a16:creationId xmlns:a16="http://schemas.microsoft.com/office/drawing/2014/main" id="{3F94D32A-E0AC-4902-9F1E-36BCD8E2AAFA}"/>
              </a:ext>
            </a:extLst>
          </p:cNvPr>
          <p:cNvSpPr>
            <a:spLocks noGrp="1"/>
          </p:cNvSpPr>
          <p:nvPr>
            <p:ph type="ftr" sz="quarter" idx="11"/>
          </p:nvPr>
        </p:nvSpPr>
        <p:spPr>
          <a:xfrm>
            <a:off x="3028950" y="6356350"/>
            <a:ext cx="3086100" cy="365125"/>
          </a:xfrm>
        </p:spPr>
        <p:txBody>
          <a:bodyPr>
            <a:normAutofit/>
          </a:bodyPr>
          <a:lstStyle/>
          <a:p>
            <a:pPr>
              <a:spcAft>
                <a:spcPts val="450"/>
              </a:spcAft>
            </a:pPr>
            <a:r>
              <a:rPr lang="en-GB"/>
              <a:t>www.noreentehrani.com</a:t>
            </a:r>
          </a:p>
        </p:txBody>
      </p:sp>
    </p:spTree>
    <p:extLst>
      <p:ext uri="{BB962C8B-B14F-4D97-AF65-F5344CB8AC3E}">
        <p14:creationId xmlns:p14="http://schemas.microsoft.com/office/powerpoint/2010/main" val="129211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49E1157-A9C1-4ED8-BB7A-F1C1A51A85CF}"/>
              </a:ext>
            </a:extLst>
          </p:cNvPr>
          <p:cNvSpPr>
            <a:spLocks noGrp="1"/>
          </p:cNvSpPr>
          <p:nvPr>
            <p:ph type="title"/>
          </p:nvPr>
        </p:nvSpPr>
        <p:spPr>
          <a:xfrm>
            <a:off x="628649" y="365125"/>
            <a:ext cx="8140445" cy="1325563"/>
          </a:xfrm>
        </p:spPr>
        <p:txBody>
          <a:bodyPr>
            <a:normAutofit/>
          </a:bodyPr>
          <a:lstStyle/>
          <a:p>
            <a:r>
              <a:rPr lang="en-GB" sz="4000" dirty="0"/>
              <a:t>Mental Health Stigma, Honesty &amp; Engagement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DB21E58-9A92-46D7-996A-597F2A977288}"/>
              </a:ext>
            </a:extLst>
          </p:cNvPr>
          <p:cNvSpPr>
            <a:spLocks noGrp="1"/>
          </p:cNvSpPr>
          <p:nvPr>
            <p:ph idx="1"/>
          </p:nvPr>
        </p:nvSpPr>
        <p:spPr>
          <a:xfrm>
            <a:off x="628650" y="1929384"/>
            <a:ext cx="7886700" cy="4251960"/>
          </a:xfrm>
        </p:spPr>
        <p:txBody>
          <a:bodyPr>
            <a:normAutofit/>
          </a:bodyPr>
          <a:lstStyle/>
          <a:p>
            <a:r>
              <a:rPr lang="en-GB" sz="1900" dirty="0"/>
              <a:t>Mental health stigma has been shown as a barrier to support seeking</a:t>
            </a:r>
          </a:p>
          <a:p>
            <a:pPr lvl="1"/>
            <a:r>
              <a:rPr lang="en-GB" sz="1900" dirty="0"/>
              <a:t>US Military (Brett et al. 2007; Acosta et al. 2014)</a:t>
            </a:r>
          </a:p>
          <a:p>
            <a:pPr lvl="1"/>
            <a:r>
              <a:rPr lang="en-GB" sz="1900" dirty="0"/>
              <a:t>UK Military (Sharp et al.2014; Williamson et al.2019)</a:t>
            </a:r>
          </a:p>
          <a:p>
            <a:r>
              <a:rPr lang="en-GB" sz="1900" dirty="0"/>
              <a:t>Systematic Review Mental Health Stigma in First Responders (Haugen et al 2017)</a:t>
            </a:r>
          </a:p>
          <a:p>
            <a:pPr lvl="1"/>
            <a:r>
              <a:rPr lang="en-GB" sz="1900" dirty="0"/>
              <a:t>One third of first responders endorsed mental health stigma items</a:t>
            </a:r>
          </a:p>
          <a:p>
            <a:r>
              <a:rPr lang="en-GB" sz="1900" dirty="0"/>
              <a:t>UK Police Risk Assessment of high risk roles (Tehrani, 2020)</a:t>
            </a:r>
          </a:p>
          <a:p>
            <a:pPr lvl="1"/>
            <a:r>
              <a:rPr lang="en-GB" sz="1900" dirty="0"/>
              <a:t>No mental health stigma 			83%</a:t>
            </a:r>
          </a:p>
          <a:p>
            <a:pPr lvl="1"/>
            <a:r>
              <a:rPr lang="en-GB" sz="1900" dirty="0"/>
              <a:t>A little mental health stigma 			14%</a:t>
            </a:r>
          </a:p>
          <a:p>
            <a:pPr lvl="1"/>
            <a:r>
              <a:rPr lang="en-GB" sz="1900" dirty="0"/>
              <a:t>A lot of mental health stigma 	  		3%</a:t>
            </a:r>
          </a:p>
          <a:p>
            <a:endParaRPr lang="en-GB" sz="1900" dirty="0"/>
          </a:p>
        </p:txBody>
      </p:sp>
      <p:sp>
        <p:nvSpPr>
          <p:cNvPr id="2" name="Footer Placeholder 1">
            <a:extLst>
              <a:ext uri="{FF2B5EF4-FFF2-40B4-BE49-F238E27FC236}">
                <a16:creationId xmlns:a16="http://schemas.microsoft.com/office/drawing/2014/main" id="{8C4CFF94-91EB-4A27-82DA-72F008F0B831}"/>
              </a:ext>
            </a:extLst>
          </p:cNvPr>
          <p:cNvSpPr>
            <a:spLocks noGrp="1"/>
          </p:cNvSpPr>
          <p:nvPr>
            <p:ph type="ftr" sz="quarter" idx="11"/>
          </p:nvPr>
        </p:nvSpPr>
        <p:spPr>
          <a:xfrm>
            <a:off x="3028950" y="6356350"/>
            <a:ext cx="3086100" cy="365125"/>
          </a:xfrm>
        </p:spPr>
        <p:txBody>
          <a:bodyPr>
            <a:normAutofit/>
          </a:bodyPr>
          <a:lstStyle/>
          <a:p>
            <a:pPr>
              <a:spcAft>
                <a:spcPts val="450"/>
              </a:spcAft>
            </a:pPr>
            <a:r>
              <a:rPr lang="en-GB"/>
              <a:t>www.noreentehrani.com</a:t>
            </a:r>
          </a:p>
        </p:txBody>
      </p:sp>
    </p:spTree>
    <p:extLst>
      <p:ext uri="{BB962C8B-B14F-4D97-AF65-F5344CB8AC3E}">
        <p14:creationId xmlns:p14="http://schemas.microsoft.com/office/powerpoint/2010/main" val="78018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AA62CFF-D409-4EC8-8E54-2C74A144E2E7}"/>
              </a:ext>
            </a:extLst>
          </p:cNvPr>
          <p:cNvSpPr>
            <a:spLocks noGrp="1"/>
          </p:cNvSpPr>
          <p:nvPr>
            <p:ph type="title"/>
          </p:nvPr>
        </p:nvSpPr>
        <p:spPr>
          <a:xfrm>
            <a:off x="836676" y="548640"/>
            <a:ext cx="7626096" cy="1179576"/>
          </a:xfrm>
        </p:spPr>
        <p:txBody>
          <a:bodyPr>
            <a:normAutofit/>
          </a:bodyPr>
          <a:lstStyle/>
          <a:p>
            <a:r>
              <a:rPr lang="en-GB" sz="3500"/>
              <a:t>Not all injuries are visible</a:t>
            </a:r>
          </a:p>
        </p:txBody>
      </p:sp>
      <p:sp>
        <p:nvSpPr>
          <p:cNvPr id="22" name="Rectangle 21">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4B88C78A-EC42-4D7F-BE9C-4481DAC2F40E}"/>
              </a:ext>
            </a:extLst>
          </p:cNvPr>
          <p:cNvSpPr>
            <a:spLocks noGrp="1"/>
          </p:cNvSpPr>
          <p:nvPr>
            <p:ph idx="1"/>
          </p:nvPr>
        </p:nvSpPr>
        <p:spPr>
          <a:xfrm>
            <a:off x="836676" y="2481943"/>
            <a:ext cx="7626096" cy="3695020"/>
          </a:xfrm>
        </p:spPr>
        <p:txBody>
          <a:bodyPr>
            <a:normAutofit/>
          </a:bodyPr>
          <a:lstStyle/>
          <a:p>
            <a:r>
              <a:rPr lang="en-GB" dirty="0"/>
              <a:t>Stress</a:t>
            </a:r>
          </a:p>
          <a:p>
            <a:r>
              <a:rPr lang="en-GB" dirty="0"/>
              <a:t>Compassion fatigue</a:t>
            </a:r>
          </a:p>
          <a:p>
            <a:r>
              <a:rPr lang="en-GB" dirty="0"/>
              <a:t>Burnout</a:t>
            </a:r>
          </a:p>
          <a:p>
            <a:r>
              <a:rPr lang="en-GB" dirty="0"/>
              <a:t>Secondary trauma</a:t>
            </a:r>
          </a:p>
          <a:p>
            <a:r>
              <a:rPr lang="en-GB" dirty="0"/>
              <a:t>Post Traumatic Stress</a:t>
            </a:r>
          </a:p>
          <a:p>
            <a:r>
              <a:rPr lang="en-GB" dirty="0"/>
              <a:t>Complex PTSD</a:t>
            </a:r>
          </a:p>
          <a:p>
            <a:pPr marL="0" indent="0">
              <a:buNone/>
            </a:pPr>
            <a:endParaRPr lang="en-GB" sz="1900" dirty="0"/>
          </a:p>
          <a:p>
            <a:endParaRPr lang="en-GB" sz="1900" dirty="0"/>
          </a:p>
        </p:txBody>
      </p:sp>
    </p:spTree>
    <p:extLst>
      <p:ext uri="{BB962C8B-B14F-4D97-AF65-F5344CB8AC3E}">
        <p14:creationId xmlns:p14="http://schemas.microsoft.com/office/powerpoint/2010/main" val="344705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See the source image">
            <a:extLst>
              <a:ext uri="{FF2B5EF4-FFF2-40B4-BE49-F238E27FC236}">
                <a16:creationId xmlns:a16="http://schemas.microsoft.com/office/drawing/2014/main" id="{1FBE4674-B5A7-453F-AD2A-AA24DC036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5" r="3855" b="3"/>
          <a:stretch/>
        </p:blipFill>
        <p:spPr bwMode="auto">
          <a:xfrm>
            <a:off x="149054" y="171717"/>
            <a:ext cx="4353079" cy="3167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esk with a computer on a table&#10;&#10;Description automatically generated">
            <a:extLst>
              <a:ext uri="{FF2B5EF4-FFF2-40B4-BE49-F238E27FC236}">
                <a16:creationId xmlns:a16="http://schemas.microsoft.com/office/drawing/2014/main" id="{E1C39D90-ED4C-4C5A-946A-74CB142F328C}"/>
              </a:ext>
            </a:extLst>
          </p:cNvPr>
          <p:cNvPicPr>
            <a:picLocks noChangeAspect="1"/>
          </p:cNvPicPr>
          <p:nvPr/>
        </p:nvPicPr>
        <p:blipFill rotWithShape="1">
          <a:blip r:embed="rId4">
            <a:extLst>
              <a:ext uri="{28A0092B-C50C-407E-A947-70E740481C1C}">
                <a14:useLocalDpi xmlns:a14="http://schemas.microsoft.com/office/drawing/2010/main" val="0"/>
              </a:ext>
            </a:extLst>
          </a:blip>
          <a:srcRect b="2878"/>
          <a:stretch/>
        </p:blipFill>
        <p:spPr>
          <a:xfrm>
            <a:off x="4646529" y="171717"/>
            <a:ext cx="4348413" cy="3167426"/>
          </a:xfrm>
          <a:prstGeom prst="rect">
            <a:avLst/>
          </a:prstGeom>
        </p:spPr>
      </p:pic>
      <p:pic>
        <p:nvPicPr>
          <p:cNvPr id="1030" name="Picture 6">
            <a:extLst>
              <a:ext uri="{FF2B5EF4-FFF2-40B4-BE49-F238E27FC236}">
                <a16:creationId xmlns:a16="http://schemas.microsoft.com/office/drawing/2014/main" id="{877FE5C8-F53C-4C0D-98F5-EAD579A116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243" r="3233"/>
          <a:stretch/>
        </p:blipFill>
        <p:spPr bwMode="auto">
          <a:xfrm>
            <a:off x="149054" y="3510858"/>
            <a:ext cx="4353079"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86C9AEBD-3541-485B-8668-57BE8A582B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880"/>
          <a:stretch/>
        </p:blipFill>
        <p:spPr bwMode="auto">
          <a:xfrm>
            <a:off x="4646529" y="3510858"/>
            <a:ext cx="4348412" cy="2789948"/>
          </a:xfrm>
          <a:prstGeom prst="rect">
            <a:avLst/>
          </a:prstGeom>
          <a:noFill/>
          <a:extLst>
            <a:ext uri="{909E8E84-426E-40DD-AFC4-6F175D3DCCD1}">
              <a14:hiddenFill xmlns:a14="http://schemas.microsoft.com/office/drawing/2010/main">
                <a:solidFill>
                  <a:srgbClr val="FFFFFF"/>
                </a:solidFill>
              </a14:hiddenFill>
            </a:ext>
          </a:extLst>
        </p:spPr>
      </p:pic>
      <p:sp>
        <p:nvSpPr>
          <p:cNvPr id="60422" name="AutoShape 6" descr="data:image/jpeg;base64,/9j/4AAQSkZJRgABAQAAAQABAAD/2wCEAAkGBxQTEhQUExQSFhUUFRUUFxQUFBQQFRYUFRQXFxQWFBQYHCggGBwlHBUUITEhJSkrLi4uFx8zODMsNygtLisBCgoKDg0OGxAQGiwcHCQsLCwsLCwsLCwsLCwsLCwsLCwsLCwsLCwsLCwsLCwsLCwsLCwsLCwsLCwsLCwsLDcsK//AABEIAK4BIgMBIgACEQEDEQH/xAAcAAABBAMBAAAAAAAAAAAAAAAGAAQFBwECAwj/xABHEAABAwIEAgcEBgcGBQUAAAABAAIDBBEFBhIhMUEHEyJRYXGRQoGhsRQjMnLB0TNDUmKCkqJEU5OywvAWY3OD0hUXJITh/8QAGAEAAwEBAAAAAAAAAAAAAAAAAQIDAAT/xAAmEQACAgICAgEEAwEAAAAAAAAAAQIRAyESMUFhUSJxgfAyQpET/9oADAMBAAIRAxEAPwCkEkkljCWVhZWMJbNCwApXC8PLyEG6ClZwo6BzzZoR1lzo/Mti+9u4bKdynlwbXCtXCMOawDZQcm9IpSQL4N0b0zAC6ME+O6JoMq0zRtEz0CnGtstkyxryK5Mhzl+AcI2j3KGxjCXs7UTiLcuIRgm1bHdpQnjVaDGbsrYZglYdLmtJvbmEQ0lCKixkFx+zyQZWTNbWlru/5qz8GiGgEKEFbKzdKzEWAwW/Rs9Ao7MWW4XwvaGNF2kbBE4Cicz1Yip5Xn2WE/BXlBJEYydnlPEqbq5Hs/ZcR6FNbJ3WPLnFx4kk+q4xsuQPFFPR0pBRkrBRIeseLgbAcvNWTTYQ1zbaWhRGVaYBjQBYWHyRxSRtFlzt2zSZASYNp22TWpwsNYTzRrMxu2wUXijRp5IiplVYvCG3KHsaqTCDCNnuH1vG7Rf9EQRsbgE+5FGb6hkLdTg4l4cIrbAPHtu+7cG3NVy95JJJJJ3JO5PmU2GG+TK5Mn08UYC2SCS6CCQlgpLBRA2YW1gs2WpWNVCSWqSwtmywkksYSwshYcsYVklhJEW0apJWWURBJJWWzWrGO1LFqIVg5XwzhshvL+H6iFa2W8PtbZQyS8Foqgpy9RWA2RZA2wUbhsNgFKsC0ELJnRJYWVYmJM8RmDWHyTmR9kN4zXXuBwUss6Q8I2ytsQw0y1pcNROr3K4cHjLY2g8bISwem7eojclG8A2UsO2Uys6qtumitkbTtjYDpee24dw4BWSmeI0LJWlrwCD3q+RNrRKDpnlFlE55s0KaostyDc2VsVmU4Y39kWXKfDGtC5ZTZ2JoiMDcI2gO5bXRPSVItsFA9TbgpLDmHvCSwMlnSqDx2vEcUjzazGl3oOCk5mHvQN0kS6KR4vu9zG/1Bx+DUy26EoqrEK58ri57ibuLrXNgTxsOXL0TcBKyyF2dCISSS600DnuDWAuc42DRuSfBYNnINujahyI7qQ6S4kcL6f2QeAPiiLI2RhE4TVNnSDdkY7TWHk5x5u+ARpVi/JQnk8IaKKIxTBnwntDbvUYWK3cewR0oOygKDLAafrG38+Cyy62PSYAaU4o8PfKbMaSVbVPleB9tTG+4WU5h+BRRC0bAPcj/ANRWkVhR5GeW3eSD3BKTJpA53VyxYU4jgmlZhmk7hLykC0UJimGGHj32Uc5HfSbpY9sYtqd2z4DgPU39EBOKvC2hJs1WUkk5I20rOlOREs9SiahtpTugptTlqIURYDQXISSdIMY7CXLOG8NlZuCUlgEOZeo+COaCGwC5+2VeiSp27J21cYmruFeKIsSRWVwqZLAlM3SAkQuYsTDBpB3KFaiqNuafVwdJITZR2I3AtZcMnbs6oqkOMu12qUNPmrCh4IEydhI1GQ3udkesbZXwollezZauWyS6CJGVGGlxuSo6vwIkGyJFhSeGI6yNFUVsD2P0Wdx7lJ4fSS7dk+iMa6mbrabC/kncTNuCgse6LPJoD5aGU8lXHS3SyRxQBw2c9x94aLfMq+CxUl064sHSxUzbfVAyPP7zxsPQfFMoU0LzsqSyzZZWVcKNQ1G/RbgLp6kvA7MLS6/7zuy0fE+iDoWXK9K9FuXhS0DC4WkntK+/EXA0N9wt6lB70K3WzrR4YQOG6dx4LfcqdjiC7AJI4hXkIcYM23BRmLZfBGwRYtJALJniVAU2CeE4M0DdTkdG1vALnTNAJ8ynT5QFOKQ8mzUxqJxxzWRPe6wDWlxPcGi5PwT+SqJ+yCUB9LWKPgo9PB1QTGB+4Bd59CB70XvoCKSzFiRqJ5JXe0TYdzR9lvuCiCu0xXFXiqFkzCysLKICbbCtuoUszDz3Lc0B7kvIpRGU1NujHAaLhsougo90cYFScFKchkgkwSksAimljso/DINgpqJqEEJJnRoWywFsrpEjBKhMbqttIPFSlVLpaShGqe57ibhRzS8Fca8mWlRGLVQAv3J3MCAe18Ag3Mde8dkkdo2HfuuYukWnlJwdC1/7QuiBD+UKfRTxt7mj5KfC68XRyz7MrUvHeEnFcrp3ICRuZm96aVuKsjaSSdvBOSobH3ARm4HA8VKc5JDximyMpcwGWU3abez5IjjqtuCCss4VK7tnTpJ2ud7ctgjSKiNhuPcFKHJ9DzUUcK7EOrjfI6waxrnnyaLn5Ly9mDEXVE8szz2pHud5AnYe4WHuXoHpSeYcNmIO79Efuc7f4ArzlKFWKd7AqGyyAtg1OqKifI5rGNLnOIAaBckngAE9jBN0YYAKutja8Xjj+sk7tLeAPmbD1XourrQweXchzo4ykKCm7YHXS2dIeOkeyweV/VEdUNjshuiTezpRVQeLgp1dBGGVbuucxhsAdx3IrhvbcoQn4DKI7L0yrauwNt12uEyrpbDYJpSdAS2RNBIXyOsfEogjph5oSocQa2o0GwLj70ax8FLGrGnow2IDkqI6dq0urWR8oom285O0f9Por7VK9OmBkvbVM3GkMkA3LbfYdbusbX8AqvQiKYlK5LeRaqiCYSWUlgFzNw/wTSugDQiiaMAIWxSW7rLnssc8MhuUdYNT2shvA6bgjzDKbZJ2wslqEqUYmlPEnjQrQIyN1glJM8RrRG0uKdypCpWDGdMa6stYDa+5Qy3GAeZ9CpSrqGyPLne5axaAeHwXHJ2zpiqRA4li7Q3tEjzBCGaKUVNXExtyNdyfLfZE+ZdJBBtvtv4qbyJlSKPTJa77cfNaIzdIPsOi0saPAJ2tI22C3uuyKpHI+znI5atcsSuWzCk8jGr3FBueq7RC4OIFwdjtfuARnIVWnSlisYY2PYy62Oa0i5FnA+6/BSyDwDDKjXGFjiALtBt3XHCyIQFDZbLjCwuFiWgkdxI3CmQFXEtCTewP6UsHmqqLRA3U5sgeWDiQARt38V58xDC5YyRJG9pHEOaW/Nes0wxenL2EAgEjYlodY8jYoyVbDCXg805cylU1jw2GJxHN7hpY0d5cdvRX3kzI0FA0EASTe1KRw8GD2Qh7IWYXsifHKNQY9+lw2J33Ab3XuiWXMzj9mOw5Fx/AJIzj5GkpeAlXKd4A3QNieP1Om4cG8rNb+JTCAVErHXMzjfjva1tkXkvoVQZs7E4zXPbGQb2uW8NXMFHFGDp4+iqikl6usaxou+wa4Ab6idr+NrK26CE6RcqUVspPSOmlcZyLf7CczxbHdUR0h5hnZO6MTv0jkCG/JUfwTirCvMddGyZmkt1hwPeferGwyta+Nrr8QCvLeE4ieuBJJueJN1acGMSMi7DuWynuDKOPJBxnHOMNFGSSHPP2WA7k+PgqGx7ONRUvcXPIBv2Rwt3KGx3FJJZXOkcXG5G5UT1qqot7YulokqXDmSvALtFzxtqA9yj66jdFI6N4s5psfwI8CnENVZHtFgseKQDtBlRGNIfa+pttmvHMePJNy49hcbKzSRm7oyxAE/VMPiJG2PiFhNyROiw8arQ0FDdHGZH38U5qwZX+CncGw21tlzNlySwahtZGVBDYJhhlLYKdgjTRROTOsbV2Cw0LZXSJMw4oUx+ta52kkbKfxSqDGEk25IJkgpyS52kkniT+ZUcsvBTGvJy6+Mcx6hdBWxWPab6haB1I3+6/pWmL4jSCEjXCBbh2VAsV3nauYXt0OBcDfY3sOV1avRdWumpWucCOQ8bbKhayzpXaPsl3ZHyXpTJWGdRSQs5hjSfMi5Vox6JzkTwWHOWy4VMzWi7yAPHYKz0iKEKpn7bP5gsmqZ+031CYtxGmHtxe6yw/HaYfrGe65/BS5+0Px9HeoxOJo3d6Au+QVMdIeNx1NVE2nu50bgL2td5LbAd+4Vo4lm+kiYXOk28GOP4KjcZxgTV/XwNIvI0sFtyW2sbDvISN8n2PFUegsBbJ1TTIAHaRcA33tupRD+C4hUuYzXTFtwCSXgWNt9rXUsHzH2WDzJKtBqiclsckFROZKJ0kEgbK+M6SQ5ttrC6cyxTng9jR925+KEs9YNVOppXCqdZrS4sDQwOA3IuN1pvXRorfZA9FuFdfE90juyHWAB35E/NWRBgkLRYNv5klVJ0TNndI8RSBjQLuuA6+9hsVcEVG725Xu8rMH9KTH9rHn9zqKeNvssHuCbVOLwRjtSM25Agn0C6yUkQ3cG+bzf5lRtbjVHCDd8QtyaAfkFRuvhE0rKvzHmNj8QbJE0t0AC7m6dW/d3clauC1MskTXaA3UAe0ST6AKnM9Zlp6iePqB9km7tOm9+SOst5kqXxBscAkLQG6r2HvUE6dss43EbdLFXWwQa452tjJDSGt0v37nbrz/VSlxJcSSeJJuVY3S1XVzntFR2YvZa2wbfvI5lVjIrY97EejeGXS4HuKtHCKnrIB5fgqoRrkqv7LmE8EMsdWNjfgGcaZpmePFMFL5pZad3iAVDlUh0JPszdFWQcaMFQ257LjY+RQot4ZS1wI5G6Mo2qBGVM9Ssq2kA35BJU3T50cGNGrg0D4LC5OMi2gxw2kRVh9N4KPw2m3CJqOJZGbHdHEpGNq4wNTpoV4oi2bALBKyonMeOQ0sTnSva3Y2BIuT3Ac07dIVKwczLX0sr7SyMs3kX2F/HdQr5sKaNzAfMgqrK1jZZHv7R1Oc6wF9yb8lpHhJJ2ind5RvPyC5qvbOjotcY9hLRxg9zQfwQn0gYzSTsaKfSXXvdrdIA9EPTZbk6p0n0eoaG8XOY4D4qFpe5ZRXZiZyjQdfWU8ffI0nyBufkvT0TLADuVHdDGGF1Y6Qg2jYbbc3Efgr0Vod2SmJReLOgd2Zi3bexNlJkoIxNmHTSOfJW7u2LWztAFuQAF1sr1QIdktHFQjcNjN9uF12Y+kHBsf8n/4oBtPhTd+ue7/AL0zv8q2LsKHsyu/hqnqH+FNezXNeaKCGJzHsDi5rrMEY3Nu/kqLw6vMU7JWAXY8OAO42PBWJn3GMKdA+KCEie40u6t0Zb3kl2525eKAMtVbYqqGR7dbWPDi3vHvTIKL2wXPAmb+iIcACQTfj3bXUu7GpCAWxOJNttDzYei4Yfm2mfGZA6NgGxD3sYRsPHxCbS5+pgLiSI7XsH6je/CwRuv7C16O7q6tcDphI422a3vt9p3kgjpBhxTqHveS2AW1ta9t7EgC4HK9uaI6jpAbb6tkju7RDI7/AHzQFnjNNdMxzXMmZTONiXwmIOsbtBcR5bIWn5bCkyO6Nm1L5y2mNnAXJJ207cffZW3HhFc79JUgfdv8ALKlMk4hPDMXU99ZIbYN16mniNPNW+7Eqt4bphq3H2uwIG/1ELasMrHzsmtcbyzyu8iGj43XGfAMNi/SuYT+/JqPoFHz4TiEv6qJl7bzTOedv3WghanIlQ8DraqKMD+6i7v3nn8E1ehL9gF0mVOH3jbRtaHtPbLGlgtyBvxKnsk5lfFE1rWB4cb87g8OA4qG6QsrUdNFrZVmWoLgCwuY4kW3Olv2bbJdHGYvozHSaNelpFr2PHkeSWSKLaOfSeytqAJXQSCJm99Ba0eJvv71VcgKvLOGeuupnxmeCPrGbsjvPJYj7JdwHdwVHTE3VMXwTl7OakcAq+rmaeR2KjSkCrNWqEUqZOZr3e13eFBFP8QqNbWnmmCWHQcnYkkkk4hm6SwksY9SUEViFOwMTGmi2HepaALlii0mdowuwWrQt1ZE2Ye6wJPIXVW4zn6BzzenieWktDnyM4A8uyUV58xqmhi6qpdK1s4cPqgS4htr7jhxCqzqcF5RYhJ/DZTm7dDQRMs6RWAdmGlbbvk/AMXN3Sk/l9Fb7nu/JRgbhI+zh1e771x+K6ifD2guGDzkNFyXOvYDiSO5IP8Ag4Zh6Sah7DEHQOZI2xcxpuL8RuTYrj0U00Dq09do2YS0OtYuuO/wUBm3GYKpzDTUzKdjG6dLbXcb8XEKAY8lwte/KyZRM3SPXNLFGBdgbbvaBv6JwoXJ+H9RRwRniGC/3juVMq0eiL7G2I6+reItOsghuvZtz3oApss4k2319Cy3/LuVz6X8xRR9XTubK5wImPVvEW3aaBqsfEqsmY3EeFJK/wC9VSu/ygKOTbKQTSLhkwaucO3iFK37sDPxcuMuET+3jEbb90cI+blWDMUcfsYZGfvfSZf9YWJHVkgIZhcAuLXbSyEjxBc7ikr9sff6jPSPhUUL43srBVPffrD2ezbh9kn08FDZQqoYquN9QwyRAkuYBqJ2225722UPVQPjkdHK0teLhzSLFpHIhTWRqOnmqNNTP1DGscRJfSdW2kA9/wCSpWjF00ktJ9uLCpTfcOMEbAb737Z2Tz/1kt+zQRM/6k9NF6gXQi3DcKA+sxOol/7riPg0ri//AIfZxM0h8S8/kp2/2jcQpqM6vbzw6PzqjIefJjPBVrnfPtRVNNO50DorhxMTXbkcLl2/FTrsxYKz9HQOk8wD8yUL5yzRT1MbYYKKOn0u1agAHnbgbAbJlbNxp9DDJWNmlqeta0OLGl2k7A8rX5cVaTeknXC2R09HT6gexaSqkba/EC3+yqbyzGx9UxslwxwIeQLkN4kgInbl2hcdVPFidSy+zwyOGM/xuHnyCzdMzVk5X9JTTe9ZUv34Qwspxa3IuueN0EY1m50wIHXm/tSVD5D56eCnn0cMX9ipI7c6usEh/kY4fJDmZa8OADXUY/dpYHRgeb3C59UY0xQe68k3Rp0cuYZXskF2XaXN7273CBC/dEWS6jTVsHJwI/pJCecdBiyxK7pGwum1CkoGPcCRqe1sYvwPEEqp8fxd1TM+ZzWMLzfSxoa0bWsAuWI0r2yPuLdp3Ege0UzI8U0YrsR2akrCykqExXWEkljCSSSWMJJJJYx6+p2f7/JSEbU2hHknca54lGdGhYkkDQXOIAHEkgAe8rYIK6WMTEdG6LRI901h2ATpDSCS42NuFlS9CpWwRzjg1XVTue7EKJrLnQ36T1ehh5WA47C6Hjk0/rMXoh/9l7kN9Rq+zR1Dj955+Ua7x4PM77OHTkeJmP8ApCnspSJl2TqT28Ypj5a3/iuNTljDo2PeMTD5GtcWNijILngdkajwBKaR5eqzsMMf7+vP+oKOzThc0Do+tphTuLQ7QHOcHC9g6ziS07cLrbNojYhZxHfuFNZFwo1FfBFy1hx+63tH5KJnHZa4cvkVaPQThOqaapPsN6tvg525+AHqiaZdICSS51EwY1z3GzWguJ7gBclV6IlZ5hzRUfSp4gMNDYnlrTUua1xG2+7r/BR5zTVt4VWCs+65p+TStsRosBkkdI+okLnkudZ0m5JufZ2XFlJlxvtSO8zOfkFEv+DlLnCtPHFcPZ9wF3yiUHjua6sREjFmyH+7iEjCR4O6sBE7Tl0fq3u/hqD+Kb4pi2X42G1I9ziDYdXIz4uctXsH4KflqHOOtxLnXuSTck87nmsGT7QAJJ0kEcrE3294WLjUbcDyXKOocwnSSL7G3dxVEZ9BFlqjq5CRT0olPe6HrLeRdsjSDKuNuA0xRRDwZTR/Jt1WdNjlQw3ZNK0/uvc35KShzfVkgPqqnTztK69vDdK4s3IsZuRMaP2qpjB/1y3/ACtQxnTJ0lGxsktXFPI9xBY15e5u19RLt/DguDMYpnDtnEJT4y7X9e5QGItIfrbHKxhPZ6y5uO7URulTsajvlht6yJt7ay5t9vaaRzVpVHRrCLfScTuwcA5zQAO4AusPcFVeXW//AC4fvED3tNvmjPCMPsxrRhVTPKL6pJXzMYe6zGiwHmVn2Ymv+H8Ag+3UulI5Ndcf0D8VEZkxfB2xFtLRPe/lI/U1o9+ok+im6PAsTP6KgooB3vYxzh73k/JYxno8xSpZ9fVQ2aLiMANG33WgJlYGynq/EA/hHGwdzR+JWuG1PVyxSfsuHodipHE8viG+uZmoX2G+4UCOB8Nwn00Lsl84xaa2cAcXBw/iY134qG0lTWa6kvn1jhJHC8f4TQfiCoQlGPQsqsRCwkkmEEkkksYSSSSxhJJJLGPY0EKdNYtWBdgopDtiAVP5q6UpoamaKFkDmMeWhzmucTbY8++6sPO+NfRKSSQHtkaGfedtf3C59y8wyvJ3PNZjRQdydLldyFOPKM/+SaydK+IH9ZGPKMIEc5aXWoYNndJ+In9fbyY38lC4ji81Y4vqJC99tNzyHIAclBXTyhdY+azQUzpTu7Njy2XpHozwcU2HxC1nSjrXXFjd4FgfIWVD5Uwc1NbFEOD3jV4Nbu74BeoY2BoAAsAAAPACwRitk5syovMokNLM2Nmt7mOa1osLlwtxPmpVC+d8wvoxE5ga4yOLdLrja3EWRlpCx2yuqPCMSa0Nbh0O22p3V39bqSjwrFtrUVI22+5Z+Dk/Ofan9iD+s/itHZ9qf+R/K7/yXPcDo+o0bg+Mm/1VC2/Im/PwKhc25NxSeJz5voto2k2juCQNza6mP/cCpJAvCAePYO3q5B+cOkStIfCJGBjgQdLAHWPEXujHi3oDUktlbW28isgsPEkd1u5c9e/muYauhIlY5b1f7xTqjq4WPa4xagCCQ7cHwKjNJWwjKzQUy88B6T6UtbHFh51AcGCJo247oX6Rs+fTWtg+j9U1jtV3EOde1rCwsEG5ZppHTsaxxaSQLhGPSDlI08LJrkkkaifFS6dDr5BfK1d1NZTyWB0PDrHnZXbF0kyStDoaJ+/OSVrR6AXVGYDFrqYAObgrxoMpOs27nAWGw2CEpNdGpeRTZmxB/D6LCD4PlI9SAojEpKqYOa+umPLTCBE0/wAu6NKLLDG8Rfz3UrHhLByHot9bA5RR5YzDh7opC06j4niVDBeiekXJAnjL4x2m7qgcTpHRPLXCxG26pF+GK1exxjDbw0j73vCWeRjkcLehCiU5fNeJjd7sc/ys6xFvRcLJ1oXs1WFuQtSiK0YSSSRAJJJJYwkkkljHtFgWxNlq1NsSqurYXdyj0MDeYc1RMcYn00s4B4CLW29u8iyputwOolke6OjkY1ziQzTYNBOwCuSpzHGOMbj/AC/mmr85xN/Vv/p/NJsotFTx5KrDuKZ3v0hSmFZKrWyNJphbn2mhHMnSPE39VJ/T+aau6V4hf6mX+j81mFNlSZ3wySCpIkYGkgGw4W7076O8v/TapkRvo3c8jYho42XPOWYTXTmUt0gDS1vGw8T3qy+gjC2iOWf2idA8ANymX8aA+7DnL+S6Sjf1kLCH2LdTnOebHja5sERLCyqIk22IoezFlqCsLeu1nRfTpeWWvx4eSIHKgM8Zsqoq2dkUz2Ma+waD3JJ/A0EWWzo6oebZD5zSfmnUeRaAfqGnze8/NyoV+c60/wBpm/mTZ+aas8aif/Ed+anxKb+T0VHlCgH9nh94v80IdK2E0MVC8hkLJBbq9AAcXX8OIVPPzDUn9fN/iP8AzUVXVb3m73ud95xd8ymUbM9DYlEGH4c0sBJCGwncVY4C11WSYsGghdRRjuW0dNF4IdNS7vWvXO7ylpj2H2CTwxyMdtsQfiiDpOzXDNTCJhBLtPusQVUPWnvPqtesN90vDd2ZtBP0et119M3vkHpYr1IyMBeRcBxR1NUxTNFyxwNu/kfmrsqOl6NjR9RITYHi23DvWbSexWmy0Fm6pCu6ZpjfqoGN+84u+SgKzpUr33s9rPut/EplN/AvA9EzPFt7Khum1tPraWaesPHT3eKDq/N1ZL9uomPgHlo+CH6qUuN3Ek95JJ9Sgk27D0jk1+xHiCty5cVu1VaFixFKySSAaMWWCtlhyIrRqkElkIioVllZSQHp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9884" y="461716"/>
            <a:ext cx="8668694" cy="1058612"/>
          </a:xfrm>
        </p:spPr>
        <p:txBody>
          <a:bodyPr>
            <a:normAutofit fontScale="90000"/>
          </a:bodyPr>
          <a:lstStyle/>
          <a:p>
            <a:r>
              <a:rPr lang="en-GB" altLang="en-US" dirty="0"/>
              <a:t>Comparison between police staff and officer roles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3179321"/>
              </p:ext>
            </p:extLst>
          </p:nvPr>
        </p:nvGraphicFramePr>
        <p:xfrm>
          <a:off x="126695" y="1883884"/>
          <a:ext cx="9017305" cy="4130221"/>
        </p:xfrm>
        <a:graphic>
          <a:graphicData uri="http://schemas.openxmlformats.org/drawingml/2006/table">
            <a:tbl>
              <a:tblPr firstRow="1" bandRow="1">
                <a:tableStyleId>{5C22544A-7EE6-4342-B048-85BDC9FD1C3A}</a:tableStyleId>
              </a:tblPr>
              <a:tblGrid>
                <a:gridCol w="1095640">
                  <a:extLst>
                    <a:ext uri="{9D8B030D-6E8A-4147-A177-3AD203B41FA5}">
                      <a16:colId xmlns:a16="http://schemas.microsoft.com/office/drawing/2014/main" val="20000"/>
                    </a:ext>
                  </a:extLst>
                </a:gridCol>
                <a:gridCol w="733547">
                  <a:extLst>
                    <a:ext uri="{9D8B030D-6E8A-4147-A177-3AD203B41FA5}">
                      <a16:colId xmlns:a16="http://schemas.microsoft.com/office/drawing/2014/main" val="1994806859"/>
                    </a:ext>
                  </a:extLst>
                </a:gridCol>
                <a:gridCol w="733547">
                  <a:extLst>
                    <a:ext uri="{9D8B030D-6E8A-4147-A177-3AD203B41FA5}">
                      <a16:colId xmlns:a16="http://schemas.microsoft.com/office/drawing/2014/main" val="2901442227"/>
                    </a:ext>
                  </a:extLst>
                </a:gridCol>
                <a:gridCol w="1081112">
                  <a:extLst>
                    <a:ext uri="{9D8B030D-6E8A-4147-A177-3AD203B41FA5}">
                      <a16:colId xmlns:a16="http://schemas.microsoft.com/office/drawing/2014/main" val="4163311520"/>
                    </a:ext>
                  </a:extLst>
                </a:gridCol>
                <a:gridCol w="905843">
                  <a:extLst>
                    <a:ext uri="{9D8B030D-6E8A-4147-A177-3AD203B41FA5}">
                      <a16:colId xmlns:a16="http://schemas.microsoft.com/office/drawing/2014/main" val="2745506527"/>
                    </a:ext>
                  </a:extLst>
                </a:gridCol>
                <a:gridCol w="905843">
                  <a:extLst>
                    <a:ext uri="{9D8B030D-6E8A-4147-A177-3AD203B41FA5}">
                      <a16:colId xmlns:a16="http://schemas.microsoft.com/office/drawing/2014/main" val="2683764151"/>
                    </a:ext>
                  </a:extLst>
                </a:gridCol>
                <a:gridCol w="905843">
                  <a:extLst>
                    <a:ext uri="{9D8B030D-6E8A-4147-A177-3AD203B41FA5}">
                      <a16:colId xmlns:a16="http://schemas.microsoft.com/office/drawing/2014/main" val="3105136712"/>
                    </a:ext>
                  </a:extLst>
                </a:gridCol>
                <a:gridCol w="769479">
                  <a:extLst>
                    <a:ext uri="{9D8B030D-6E8A-4147-A177-3AD203B41FA5}">
                      <a16:colId xmlns:a16="http://schemas.microsoft.com/office/drawing/2014/main" val="3486367007"/>
                    </a:ext>
                  </a:extLst>
                </a:gridCol>
                <a:gridCol w="1032469">
                  <a:extLst>
                    <a:ext uri="{9D8B030D-6E8A-4147-A177-3AD203B41FA5}">
                      <a16:colId xmlns:a16="http://schemas.microsoft.com/office/drawing/2014/main" val="4021494277"/>
                    </a:ext>
                  </a:extLst>
                </a:gridCol>
                <a:gridCol w="853982">
                  <a:extLst>
                    <a:ext uri="{9D8B030D-6E8A-4147-A177-3AD203B41FA5}">
                      <a16:colId xmlns:a16="http://schemas.microsoft.com/office/drawing/2014/main" val="20006"/>
                    </a:ext>
                  </a:extLst>
                </a:gridCol>
              </a:tblGrid>
              <a:tr h="407625">
                <a:tc>
                  <a:txBody>
                    <a:bodyPr/>
                    <a:lstStyle/>
                    <a:p>
                      <a:r>
                        <a:rPr lang="en-GB" sz="1600" dirty="0"/>
                        <a:t>Symptoms</a:t>
                      </a:r>
                    </a:p>
                  </a:txBody>
                  <a:tcPr marL="68580" marR="68580" marT="34313" marB="34313"/>
                </a:tc>
                <a:tc gridSpan="4">
                  <a:txBody>
                    <a:bodyPr/>
                    <a:lstStyle/>
                    <a:p>
                      <a:pPr algn="ctr"/>
                      <a:r>
                        <a:rPr lang="en-GB" sz="2000" dirty="0"/>
                        <a:t>Police Staff Roles</a:t>
                      </a:r>
                    </a:p>
                  </a:txBody>
                  <a:tcPr marL="68580" marR="68580" marT="34313" marB="34313"/>
                </a:tc>
                <a:tc hMerge="1">
                  <a:txBody>
                    <a:bodyPr/>
                    <a:lstStyle/>
                    <a:p>
                      <a:pPr algn="ctr"/>
                      <a:endParaRPr lang="en-GB" sz="1400" dirty="0"/>
                    </a:p>
                  </a:txBody>
                  <a:tcPr marL="68580" marR="68580" marT="34313" marB="34313"/>
                </a:tc>
                <a:tc hMerge="1">
                  <a:txBody>
                    <a:bodyPr/>
                    <a:lstStyle/>
                    <a:p>
                      <a:pPr algn="ctr"/>
                      <a:endParaRPr lang="en-GB" sz="1400" dirty="0"/>
                    </a:p>
                  </a:txBody>
                  <a:tcPr marL="68580" marR="68580" marT="34313" marB="34313"/>
                </a:tc>
                <a:tc hMerge="1">
                  <a:txBody>
                    <a:bodyPr/>
                    <a:lstStyle/>
                    <a:p>
                      <a:pPr algn="ctr"/>
                      <a:endParaRPr lang="en-GB" sz="1400" dirty="0"/>
                    </a:p>
                  </a:txBody>
                  <a:tcPr marL="68580" marR="68580" marT="34313" marB="34313"/>
                </a:tc>
                <a:tc gridSpan="4">
                  <a:txBody>
                    <a:bodyPr/>
                    <a:lstStyle/>
                    <a:p>
                      <a:pPr algn="ctr"/>
                      <a:r>
                        <a:rPr lang="en-GB" sz="2000" dirty="0"/>
                        <a:t>Police Officer Roles</a:t>
                      </a:r>
                    </a:p>
                  </a:txBody>
                  <a:tcPr marL="68580" marR="68580" marT="34313" marB="34313"/>
                </a:tc>
                <a:tc hMerge="1">
                  <a:txBody>
                    <a:bodyPr/>
                    <a:lstStyle/>
                    <a:p>
                      <a:pPr algn="ctr"/>
                      <a:endParaRPr lang="en-GB" sz="1400" dirty="0"/>
                    </a:p>
                  </a:txBody>
                  <a:tcPr marL="68580" marR="68580" marT="34313" marB="34313"/>
                </a:tc>
                <a:tc hMerge="1">
                  <a:txBody>
                    <a:bodyPr/>
                    <a:lstStyle/>
                    <a:p>
                      <a:pPr algn="ctr"/>
                      <a:endParaRPr lang="en-GB" sz="1400" dirty="0"/>
                    </a:p>
                  </a:txBody>
                  <a:tcPr marL="68580" marR="68580" marT="34313" marB="34313"/>
                </a:tc>
                <a:tc hMerge="1">
                  <a:txBody>
                    <a:bodyPr/>
                    <a:lstStyle/>
                    <a:p>
                      <a:pPr algn="ctr"/>
                      <a:endParaRPr lang="en-GB" sz="1400" dirty="0"/>
                    </a:p>
                  </a:txBody>
                  <a:tcPr marL="68580" marR="68580" marT="34313" marB="34313"/>
                </a:tc>
                <a:tc>
                  <a:txBody>
                    <a:bodyPr/>
                    <a:lstStyle/>
                    <a:p>
                      <a:pPr algn="ctr"/>
                      <a:r>
                        <a:rPr lang="en-GB" sz="1600" dirty="0"/>
                        <a:t>Public</a:t>
                      </a:r>
                    </a:p>
                  </a:txBody>
                  <a:tcPr marL="68580" marR="68580" marT="34313" marB="34313"/>
                </a:tc>
                <a:extLst>
                  <a:ext uri="{0D108BD9-81ED-4DB2-BD59-A6C34878D82A}">
                    <a16:rowId xmlns:a16="http://schemas.microsoft.com/office/drawing/2014/main" val="1026140855"/>
                  </a:ext>
                </a:extLst>
              </a:tr>
              <a:tr h="827099">
                <a:tc>
                  <a:txBody>
                    <a:bodyPr/>
                    <a:lstStyle/>
                    <a:p>
                      <a:endParaRPr lang="en-GB" sz="1600" dirty="0"/>
                    </a:p>
                  </a:txBody>
                  <a:tcPr marL="68580" marR="68580" marT="34313" marB="34313"/>
                </a:tc>
                <a:tc>
                  <a:txBody>
                    <a:bodyPr/>
                    <a:lstStyle/>
                    <a:p>
                      <a:pPr algn="ctr"/>
                      <a:r>
                        <a:rPr lang="en-GB" sz="1600" dirty="0"/>
                        <a:t>DFT</a:t>
                      </a:r>
                    </a:p>
                    <a:p>
                      <a:pPr algn="ctr"/>
                      <a:r>
                        <a:rPr lang="en-GB" sz="1400" dirty="0"/>
                        <a:t>(n=597</a:t>
                      </a:r>
                      <a:r>
                        <a:rPr lang="en-GB" sz="1600" dirty="0"/>
                        <a:t>)</a:t>
                      </a:r>
                    </a:p>
                  </a:txBody>
                  <a:tcPr marL="68580" marR="68580" marT="34313" marB="34313"/>
                </a:tc>
                <a:tc>
                  <a:txBody>
                    <a:bodyPr/>
                    <a:lstStyle/>
                    <a:p>
                      <a:pPr algn="ctr"/>
                      <a:r>
                        <a:rPr lang="en-GB" sz="1600" dirty="0"/>
                        <a:t>CSI</a:t>
                      </a:r>
                    </a:p>
                    <a:p>
                      <a:pPr algn="ctr"/>
                      <a:r>
                        <a:rPr lang="en-GB" sz="1400" dirty="0"/>
                        <a:t>(n=696)</a:t>
                      </a:r>
                    </a:p>
                  </a:txBody>
                  <a:tcPr marL="68580" marR="68580" marT="34313" marB="34313"/>
                </a:tc>
                <a:tc>
                  <a:txBody>
                    <a:bodyPr/>
                    <a:lstStyle/>
                    <a:p>
                      <a:pPr algn="ctr"/>
                      <a:r>
                        <a:rPr lang="en-US" sz="1600" dirty="0"/>
                        <a:t>SCIU/FCIU</a:t>
                      </a:r>
                    </a:p>
                    <a:p>
                      <a:pPr algn="ctr"/>
                      <a:r>
                        <a:rPr lang="en-US" sz="1400" dirty="0"/>
                        <a:t>(n=1106)</a:t>
                      </a:r>
                      <a:endParaRPr lang="en-GB" sz="1400" dirty="0"/>
                    </a:p>
                  </a:txBody>
                  <a:tcPr marL="68580" marR="68580" marT="34313" marB="34313"/>
                </a:tc>
                <a:tc>
                  <a:txBody>
                    <a:bodyPr/>
                    <a:lstStyle/>
                    <a:p>
                      <a:pPr algn="ctr"/>
                      <a:r>
                        <a:rPr lang="en-GB" sz="1600" dirty="0"/>
                        <a:t>OHA</a:t>
                      </a:r>
                    </a:p>
                    <a:p>
                      <a:pPr algn="ctr"/>
                      <a:r>
                        <a:rPr lang="en-GB" sz="1400" dirty="0"/>
                        <a:t>(n=127)</a:t>
                      </a:r>
                    </a:p>
                  </a:txBody>
                  <a:tcPr marL="68580" marR="68580" marT="34313" marB="34313"/>
                </a:tc>
                <a:tc>
                  <a:txBody>
                    <a:bodyPr/>
                    <a:lstStyle/>
                    <a:p>
                      <a:pPr algn="ctr"/>
                      <a:r>
                        <a:rPr lang="en-GB" sz="1600" dirty="0"/>
                        <a:t>POLIT</a:t>
                      </a:r>
                    </a:p>
                    <a:p>
                      <a:pPr algn="ctr"/>
                      <a:r>
                        <a:rPr lang="en-GB" sz="1600" dirty="0"/>
                        <a:t>/ICAT </a:t>
                      </a:r>
                      <a:r>
                        <a:rPr lang="en-GB" sz="1400" baseline="0" dirty="0"/>
                        <a:t>(n=961)</a:t>
                      </a:r>
                      <a:endParaRPr lang="en-GB" sz="1400" dirty="0"/>
                    </a:p>
                  </a:txBody>
                  <a:tcPr marL="68580" marR="68580" marT="34313" marB="34313"/>
                </a:tc>
                <a:tc>
                  <a:txBody>
                    <a:bodyPr/>
                    <a:lstStyle/>
                    <a:p>
                      <a:pPr algn="ctr"/>
                      <a:r>
                        <a:rPr lang="en-US" sz="1600" dirty="0"/>
                        <a:t>Child Abuse (</a:t>
                      </a:r>
                      <a:r>
                        <a:rPr lang="en-US" sz="1400" dirty="0"/>
                        <a:t>n=5461)</a:t>
                      </a:r>
                      <a:endParaRPr lang="en-GB" sz="1400" dirty="0"/>
                    </a:p>
                  </a:txBody>
                  <a:tcPr marL="68580" marR="68580" marT="34313" marB="34313"/>
                </a:tc>
                <a:tc>
                  <a:txBody>
                    <a:bodyPr/>
                    <a:lstStyle/>
                    <a:p>
                      <a:pPr algn="ctr"/>
                      <a:r>
                        <a:rPr lang="en-US" sz="1600" dirty="0" err="1"/>
                        <a:t>ViSOR</a:t>
                      </a:r>
                      <a:endParaRPr lang="en-US" sz="1600" dirty="0"/>
                    </a:p>
                    <a:p>
                      <a:pPr algn="ctr"/>
                      <a:r>
                        <a:rPr lang="en-US" sz="1600" dirty="0"/>
                        <a:t> </a:t>
                      </a:r>
                      <a:r>
                        <a:rPr lang="en-US" sz="1400" dirty="0"/>
                        <a:t>(n=539)</a:t>
                      </a:r>
                      <a:endParaRPr lang="en-GB" sz="1400" dirty="0"/>
                    </a:p>
                  </a:txBody>
                  <a:tcPr marL="68580" marR="68580" marT="34313" marB="34313"/>
                </a:tc>
                <a:tc>
                  <a:txBody>
                    <a:bodyPr/>
                    <a:lstStyle/>
                    <a:p>
                      <a:pPr algn="ctr"/>
                      <a:r>
                        <a:rPr lang="en-GB" sz="1400" dirty="0"/>
                        <a:t>Negotiators</a:t>
                      </a:r>
                    </a:p>
                    <a:p>
                      <a:pPr algn="ctr"/>
                      <a:r>
                        <a:rPr lang="en-GB" sz="1400" dirty="0"/>
                        <a:t>(n=2546)</a:t>
                      </a:r>
                    </a:p>
                  </a:txBody>
                  <a:tcPr marL="68580" marR="68580" marT="34313" marB="34313"/>
                </a:tc>
                <a:tc>
                  <a:txBody>
                    <a:bodyPr/>
                    <a:lstStyle/>
                    <a:p>
                      <a:pPr algn="ctr"/>
                      <a:endParaRPr lang="en-GB" sz="1600" dirty="0"/>
                    </a:p>
                  </a:txBody>
                  <a:tcPr marL="68580" marR="68580" marT="34313" marB="34313"/>
                </a:tc>
                <a:extLst>
                  <a:ext uri="{0D108BD9-81ED-4DB2-BD59-A6C34878D82A}">
                    <a16:rowId xmlns:a16="http://schemas.microsoft.com/office/drawing/2014/main" val="10000"/>
                  </a:ext>
                </a:extLst>
              </a:tr>
              <a:tr h="484450">
                <a:tc>
                  <a:txBody>
                    <a:bodyPr/>
                    <a:lstStyle/>
                    <a:p>
                      <a:r>
                        <a:rPr lang="en-GB" sz="1600" dirty="0"/>
                        <a:t>Anxiety</a:t>
                      </a:r>
                    </a:p>
                  </a:txBody>
                  <a:tcPr marL="68580" marR="68580" marT="34313" marB="34313"/>
                </a:tc>
                <a:tc>
                  <a:txBody>
                    <a:bodyPr/>
                    <a:lstStyle/>
                    <a:p>
                      <a:pPr algn="ctr"/>
                      <a:r>
                        <a:rPr lang="en-US" sz="2000" dirty="0">
                          <a:solidFill>
                            <a:schemeClr val="tx1"/>
                          </a:solidFill>
                        </a:rPr>
                        <a:t>25%</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29%</a:t>
                      </a:r>
                      <a:endParaRPr lang="en-GB" sz="2000" dirty="0">
                        <a:solidFill>
                          <a:schemeClr val="tx1"/>
                        </a:solidFill>
                        <a:latin typeface="Calibri"/>
                        <a:ea typeface="Calibri"/>
                        <a:cs typeface="Times New Roman"/>
                      </a:endParaRPr>
                    </a:p>
                  </a:txBody>
                  <a:tcPr marL="51435" marR="51435" marT="0" marB="0"/>
                </a:tc>
                <a:tc>
                  <a:txBody>
                    <a:bodyPr/>
                    <a:lstStyle/>
                    <a:p>
                      <a:pPr algn="ctr">
                        <a:lnSpc>
                          <a:spcPct val="115000"/>
                        </a:lnSpc>
                        <a:spcAft>
                          <a:spcPts val="0"/>
                        </a:spcAft>
                      </a:pPr>
                      <a:r>
                        <a:rPr lang="en-US" sz="2000" dirty="0">
                          <a:solidFill>
                            <a:schemeClr val="tx1"/>
                          </a:solidFill>
                          <a:latin typeface="Calibri"/>
                          <a:ea typeface="Calibri"/>
                          <a:cs typeface="Times New Roman"/>
                        </a:rPr>
                        <a:t>35%</a:t>
                      </a:r>
                      <a:endParaRPr lang="en-GB" sz="2000" dirty="0">
                        <a:solidFill>
                          <a:schemeClr val="tx1"/>
                        </a:solidFill>
                        <a:latin typeface="Calibri"/>
                        <a:ea typeface="Calibri"/>
                        <a:cs typeface="Times New Roman"/>
                      </a:endParaRPr>
                    </a:p>
                  </a:txBody>
                  <a:tcPr marL="51435" marR="51435" marT="0" marB="0"/>
                </a:tc>
                <a:tc>
                  <a:txBody>
                    <a:bodyPr/>
                    <a:lstStyle/>
                    <a:p>
                      <a:pPr algn="ctr"/>
                      <a:r>
                        <a:rPr lang="en-US" sz="2000" dirty="0">
                          <a:solidFill>
                            <a:schemeClr val="tx1"/>
                          </a:solidFill>
                        </a:rPr>
                        <a:t>25%</a:t>
                      </a:r>
                      <a:endParaRPr lang="en-GB" sz="2000" dirty="0">
                        <a:solidFill>
                          <a:schemeClr val="tx1"/>
                        </a:solidFill>
                      </a:endParaRPr>
                    </a:p>
                  </a:txBody>
                  <a:tcPr marL="68580" marR="68580" marT="34313" marB="34313"/>
                </a:tc>
                <a:tc>
                  <a:txBody>
                    <a:bodyPr/>
                    <a:lstStyle/>
                    <a:p>
                      <a:pPr algn="ctr"/>
                      <a:r>
                        <a:rPr lang="en-GB" sz="2000" dirty="0">
                          <a:solidFill>
                            <a:schemeClr val="tx1"/>
                          </a:solidFill>
                        </a:rPr>
                        <a:t>21%</a:t>
                      </a:r>
                    </a:p>
                  </a:txBody>
                  <a:tcPr marL="68580" marR="68580" marT="34313" marB="34313"/>
                </a:tc>
                <a:tc>
                  <a:txBody>
                    <a:bodyPr/>
                    <a:lstStyle/>
                    <a:p>
                      <a:pPr algn="ctr"/>
                      <a:r>
                        <a:rPr lang="en-US" sz="2000" dirty="0">
                          <a:solidFill>
                            <a:schemeClr val="tx1"/>
                          </a:solidFill>
                        </a:rPr>
                        <a:t>21%</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16%</a:t>
                      </a:r>
                      <a:endParaRPr lang="en-GB" sz="2000" dirty="0">
                        <a:solidFill>
                          <a:schemeClr val="tx1"/>
                        </a:solidFill>
                        <a:latin typeface="Calibri"/>
                        <a:ea typeface="Calibri"/>
                        <a:cs typeface="Times New Roman"/>
                      </a:endParaRPr>
                    </a:p>
                  </a:txBody>
                  <a:tcPr marL="51435" marR="51435" marT="0" marB="0"/>
                </a:tc>
                <a:tc>
                  <a:txBody>
                    <a:bodyPr/>
                    <a:lstStyle/>
                    <a:p>
                      <a:pPr algn="ctr"/>
                      <a:r>
                        <a:rPr lang="en-GB" sz="2000" dirty="0">
                          <a:solidFill>
                            <a:schemeClr val="tx1"/>
                          </a:solidFill>
                        </a:rPr>
                        <a:t>19%</a:t>
                      </a:r>
                    </a:p>
                  </a:txBody>
                  <a:tcPr marL="68580" marR="68580" marT="34313" marB="34313"/>
                </a:tc>
                <a:tc>
                  <a:txBody>
                    <a:bodyPr/>
                    <a:lstStyle/>
                    <a:p>
                      <a:pPr algn="ctr">
                        <a:lnSpc>
                          <a:spcPct val="115000"/>
                        </a:lnSpc>
                        <a:spcAft>
                          <a:spcPts val="0"/>
                        </a:spcAft>
                      </a:pPr>
                      <a:r>
                        <a:rPr lang="en-GB" sz="2000" dirty="0"/>
                        <a:t>3.5%</a:t>
                      </a:r>
                      <a:endParaRPr lang="en-GB" sz="2000" dirty="0">
                        <a:latin typeface="Calibri"/>
                        <a:ea typeface="Calibri"/>
                        <a:cs typeface="Times New Roman"/>
                      </a:endParaRPr>
                    </a:p>
                  </a:txBody>
                  <a:tcPr marL="51435" marR="51435" marT="0" marB="0"/>
                </a:tc>
                <a:extLst>
                  <a:ext uri="{0D108BD9-81ED-4DB2-BD59-A6C34878D82A}">
                    <a16:rowId xmlns:a16="http://schemas.microsoft.com/office/drawing/2014/main" val="10001"/>
                  </a:ext>
                </a:extLst>
              </a:tr>
              <a:tr h="580949">
                <a:tc>
                  <a:txBody>
                    <a:bodyPr/>
                    <a:lstStyle/>
                    <a:p>
                      <a:r>
                        <a:rPr lang="en-GB" sz="1600" dirty="0"/>
                        <a:t>Depression</a:t>
                      </a:r>
                    </a:p>
                  </a:txBody>
                  <a:tcPr marL="68580" marR="68580" marT="34313" marB="34313"/>
                </a:tc>
                <a:tc>
                  <a:txBody>
                    <a:bodyPr/>
                    <a:lstStyle/>
                    <a:p>
                      <a:pPr algn="ctr"/>
                      <a:r>
                        <a:rPr lang="en-US" sz="2000" dirty="0">
                          <a:solidFill>
                            <a:schemeClr val="tx1"/>
                          </a:solidFill>
                        </a:rPr>
                        <a:t>33%</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34%</a:t>
                      </a:r>
                      <a:endParaRPr lang="en-GB" sz="2000" dirty="0">
                        <a:solidFill>
                          <a:schemeClr val="tx1"/>
                        </a:solidFill>
                        <a:latin typeface="Calibri"/>
                        <a:ea typeface="Calibri"/>
                        <a:cs typeface="Times New Roman"/>
                      </a:endParaRPr>
                    </a:p>
                  </a:txBody>
                  <a:tcPr marL="51435" marR="51435" marT="0" marB="0"/>
                </a:tc>
                <a:tc>
                  <a:txBody>
                    <a:bodyPr/>
                    <a:lstStyle/>
                    <a:p>
                      <a:pPr algn="ctr">
                        <a:lnSpc>
                          <a:spcPct val="115000"/>
                        </a:lnSpc>
                        <a:spcAft>
                          <a:spcPts val="0"/>
                        </a:spcAft>
                      </a:pPr>
                      <a:r>
                        <a:rPr lang="en-US" sz="2000" dirty="0">
                          <a:solidFill>
                            <a:schemeClr val="tx1"/>
                          </a:solidFill>
                          <a:latin typeface="Calibri"/>
                          <a:ea typeface="Calibri"/>
                          <a:cs typeface="Times New Roman"/>
                        </a:rPr>
                        <a:t>38%</a:t>
                      </a:r>
                      <a:endParaRPr lang="en-GB" sz="2000" dirty="0">
                        <a:solidFill>
                          <a:schemeClr val="tx1"/>
                        </a:solidFill>
                        <a:latin typeface="Calibri"/>
                        <a:ea typeface="Calibri"/>
                        <a:cs typeface="Times New Roman"/>
                      </a:endParaRPr>
                    </a:p>
                  </a:txBody>
                  <a:tcPr marL="51435" marR="51435" marT="0" marB="0"/>
                </a:tc>
                <a:tc>
                  <a:txBody>
                    <a:bodyPr/>
                    <a:lstStyle/>
                    <a:p>
                      <a:pPr algn="ctr"/>
                      <a:r>
                        <a:rPr lang="en-US" sz="2000" dirty="0">
                          <a:solidFill>
                            <a:schemeClr val="tx1"/>
                          </a:solidFill>
                        </a:rPr>
                        <a:t>31%</a:t>
                      </a:r>
                      <a:endParaRPr lang="en-GB" sz="2000" dirty="0">
                        <a:solidFill>
                          <a:schemeClr val="tx1"/>
                        </a:solidFill>
                      </a:endParaRPr>
                    </a:p>
                  </a:txBody>
                  <a:tcPr marL="68580" marR="68580" marT="34313" marB="34313"/>
                </a:tc>
                <a:tc>
                  <a:txBody>
                    <a:bodyPr/>
                    <a:lstStyle/>
                    <a:p>
                      <a:pPr algn="ctr"/>
                      <a:r>
                        <a:rPr lang="en-GB" sz="2000" dirty="0">
                          <a:solidFill>
                            <a:schemeClr val="tx1"/>
                          </a:solidFill>
                        </a:rPr>
                        <a:t>25%</a:t>
                      </a:r>
                    </a:p>
                  </a:txBody>
                  <a:tcPr marL="68580" marR="68580" marT="34313" marB="34313"/>
                </a:tc>
                <a:tc>
                  <a:txBody>
                    <a:bodyPr/>
                    <a:lstStyle/>
                    <a:p>
                      <a:pPr algn="ctr"/>
                      <a:r>
                        <a:rPr lang="en-US" sz="2000" dirty="0">
                          <a:solidFill>
                            <a:schemeClr val="tx1"/>
                          </a:solidFill>
                        </a:rPr>
                        <a:t>25%</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21%</a:t>
                      </a:r>
                      <a:endParaRPr lang="en-GB" sz="2000" dirty="0">
                        <a:solidFill>
                          <a:schemeClr val="tx1"/>
                        </a:solidFill>
                        <a:latin typeface="Calibri"/>
                        <a:ea typeface="Calibri"/>
                        <a:cs typeface="Times New Roman"/>
                      </a:endParaRPr>
                    </a:p>
                  </a:txBody>
                  <a:tcPr marL="51435" marR="51435" marT="0" marB="0"/>
                </a:tc>
                <a:tc>
                  <a:txBody>
                    <a:bodyPr/>
                    <a:lstStyle/>
                    <a:p>
                      <a:pPr algn="ctr"/>
                      <a:r>
                        <a:rPr lang="en-GB" sz="2000" dirty="0">
                          <a:solidFill>
                            <a:schemeClr val="tx1"/>
                          </a:solidFill>
                        </a:rPr>
                        <a:t>23%</a:t>
                      </a:r>
                    </a:p>
                  </a:txBody>
                  <a:tcPr marL="68580" marR="68580" marT="34313" marB="34313"/>
                </a:tc>
                <a:tc>
                  <a:txBody>
                    <a:bodyPr/>
                    <a:lstStyle/>
                    <a:p>
                      <a:pPr algn="ctr">
                        <a:lnSpc>
                          <a:spcPct val="115000"/>
                        </a:lnSpc>
                        <a:spcAft>
                          <a:spcPts val="0"/>
                        </a:spcAft>
                      </a:pPr>
                      <a:r>
                        <a:rPr lang="en-GB" sz="2000" dirty="0"/>
                        <a:t>8-12%</a:t>
                      </a:r>
                      <a:endParaRPr lang="en-GB" sz="2000" dirty="0">
                        <a:latin typeface="Calibri"/>
                        <a:ea typeface="Calibri"/>
                        <a:cs typeface="Times New Roman"/>
                      </a:endParaRPr>
                    </a:p>
                  </a:txBody>
                  <a:tcPr marL="51435" marR="51435" marT="0" marB="0"/>
                </a:tc>
                <a:extLst>
                  <a:ext uri="{0D108BD9-81ED-4DB2-BD59-A6C34878D82A}">
                    <a16:rowId xmlns:a16="http://schemas.microsoft.com/office/drawing/2014/main" val="10002"/>
                  </a:ext>
                </a:extLst>
              </a:tr>
              <a:tr h="484450">
                <a:tc>
                  <a:txBody>
                    <a:bodyPr/>
                    <a:lstStyle/>
                    <a:p>
                      <a:r>
                        <a:rPr lang="en-GB" sz="1600" dirty="0"/>
                        <a:t>PTSD</a:t>
                      </a:r>
                    </a:p>
                  </a:txBody>
                  <a:tcPr marL="68580" marR="68580" marT="34313" marB="34313"/>
                </a:tc>
                <a:tc>
                  <a:txBody>
                    <a:bodyPr/>
                    <a:lstStyle/>
                    <a:p>
                      <a:pPr algn="ctr"/>
                      <a:r>
                        <a:rPr lang="en-US" sz="2000" dirty="0">
                          <a:solidFill>
                            <a:schemeClr val="tx1"/>
                          </a:solidFill>
                        </a:rPr>
                        <a:t>8%</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10%</a:t>
                      </a:r>
                      <a:endParaRPr lang="en-GB" sz="2000" dirty="0">
                        <a:solidFill>
                          <a:schemeClr val="tx1"/>
                        </a:solidFill>
                        <a:latin typeface="Calibri"/>
                        <a:ea typeface="Calibri"/>
                        <a:cs typeface="Times New Roman"/>
                      </a:endParaRPr>
                    </a:p>
                  </a:txBody>
                  <a:tcPr marL="51435" marR="51435" marT="0" marB="0"/>
                </a:tc>
                <a:tc>
                  <a:txBody>
                    <a:bodyPr/>
                    <a:lstStyle/>
                    <a:p>
                      <a:pPr algn="ctr">
                        <a:lnSpc>
                          <a:spcPct val="115000"/>
                        </a:lnSpc>
                        <a:spcAft>
                          <a:spcPts val="0"/>
                        </a:spcAft>
                      </a:pPr>
                      <a:r>
                        <a:rPr lang="en-US" sz="2000" dirty="0">
                          <a:solidFill>
                            <a:schemeClr val="tx1"/>
                          </a:solidFill>
                          <a:latin typeface="Calibri"/>
                          <a:ea typeface="Calibri"/>
                          <a:cs typeface="Times New Roman"/>
                        </a:rPr>
                        <a:t>13%</a:t>
                      </a:r>
                      <a:endParaRPr lang="en-GB" sz="2000" dirty="0">
                        <a:solidFill>
                          <a:schemeClr val="tx1"/>
                        </a:solidFill>
                        <a:latin typeface="Calibri"/>
                        <a:ea typeface="Calibri"/>
                        <a:cs typeface="Times New Roman"/>
                      </a:endParaRPr>
                    </a:p>
                  </a:txBody>
                  <a:tcPr marL="51435" marR="51435" marT="0" marB="0"/>
                </a:tc>
                <a:tc>
                  <a:txBody>
                    <a:bodyPr/>
                    <a:lstStyle/>
                    <a:p>
                      <a:pPr algn="ctr"/>
                      <a:r>
                        <a:rPr lang="en-US" sz="2000" dirty="0">
                          <a:solidFill>
                            <a:schemeClr val="tx1"/>
                          </a:solidFill>
                        </a:rPr>
                        <a:t>17%</a:t>
                      </a:r>
                      <a:endParaRPr lang="en-GB" sz="2000" dirty="0">
                        <a:solidFill>
                          <a:schemeClr val="tx1"/>
                        </a:solidFill>
                      </a:endParaRPr>
                    </a:p>
                  </a:txBody>
                  <a:tcPr marL="68580" marR="68580" marT="34313" marB="34313"/>
                </a:tc>
                <a:tc>
                  <a:txBody>
                    <a:bodyPr/>
                    <a:lstStyle/>
                    <a:p>
                      <a:pPr algn="ctr"/>
                      <a:r>
                        <a:rPr lang="en-GB" sz="2000" dirty="0">
                          <a:solidFill>
                            <a:schemeClr val="tx1"/>
                          </a:solidFill>
                        </a:rPr>
                        <a:t>6%</a:t>
                      </a:r>
                    </a:p>
                  </a:txBody>
                  <a:tcPr marL="68580" marR="68580" marT="34313" marB="34313"/>
                </a:tc>
                <a:tc>
                  <a:txBody>
                    <a:bodyPr/>
                    <a:lstStyle/>
                    <a:p>
                      <a:pPr algn="ctr"/>
                      <a:r>
                        <a:rPr lang="en-US" sz="2000" dirty="0">
                          <a:solidFill>
                            <a:schemeClr val="tx1"/>
                          </a:solidFill>
                        </a:rPr>
                        <a:t>8%</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4%</a:t>
                      </a:r>
                      <a:endParaRPr lang="en-GB" sz="2000" dirty="0">
                        <a:solidFill>
                          <a:schemeClr val="tx1"/>
                        </a:solidFill>
                        <a:latin typeface="Calibri"/>
                        <a:ea typeface="Calibri"/>
                        <a:cs typeface="Times New Roman"/>
                      </a:endParaRPr>
                    </a:p>
                  </a:txBody>
                  <a:tcPr marL="51435" marR="51435" marT="0" marB="0"/>
                </a:tc>
                <a:tc>
                  <a:txBody>
                    <a:bodyPr/>
                    <a:lstStyle/>
                    <a:p>
                      <a:pPr algn="ctr"/>
                      <a:r>
                        <a:rPr lang="en-GB" sz="2000" dirty="0">
                          <a:solidFill>
                            <a:schemeClr val="tx1"/>
                          </a:solidFill>
                        </a:rPr>
                        <a:t>6%</a:t>
                      </a:r>
                    </a:p>
                  </a:txBody>
                  <a:tcPr marL="68580" marR="68580" marT="34313" marB="34313"/>
                </a:tc>
                <a:tc>
                  <a:txBody>
                    <a:bodyPr/>
                    <a:lstStyle/>
                    <a:p>
                      <a:pPr algn="ctr">
                        <a:lnSpc>
                          <a:spcPct val="115000"/>
                        </a:lnSpc>
                        <a:spcAft>
                          <a:spcPts val="0"/>
                        </a:spcAft>
                      </a:pPr>
                      <a:r>
                        <a:rPr lang="en-GB" sz="2000" dirty="0"/>
                        <a:t>3%</a:t>
                      </a:r>
                      <a:endParaRPr lang="en-GB" sz="2000" dirty="0">
                        <a:latin typeface="Calibri"/>
                        <a:ea typeface="Calibri"/>
                        <a:cs typeface="Times New Roman"/>
                      </a:endParaRPr>
                    </a:p>
                  </a:txBody>
                  <a:tcPr marL="51435" marR="51435" marT="0" marB="0"/>
                </a:tc>
                <a:extLst>
                  <a:ext uri="{0D108BD9-81ED-4DB2-BD59-A6C34878D82A}">
                    <a16:rowId xmlns:a16="http://schemas.microsoft.com/office/drawing/2014/main" val="10003"/>
                  </a:ext>
                </a:extLst>
              </a:tr>
              <a:tr h="509471">
                <a:tc>
                  <a:txBody>
                    <a:bodyPr/>
                    <a:lstStyle/>
                    <a:p>
                      <a:r>
                        <a:rPr lang="en-GB" sz="1600" dirty="0"/>
                        <a:t>Burnout</a:t>
                      </a:r>
                    </a:p>
                  </a:txBody>
                  <a:tcPr marL="68580" marR="68580" marT="34313" marB="34313"/>
                </a:tc>
                <a:tc>
                  <a:txBody>
                    <a:bodyPr/>
                    <a:lstStyle/>
                    <a:p>
                      <a:pPr algn="ctr"/>
                      <a:r>
                        <a:rPr lang="en-US" sz="2000" dirty="0">
                          <a:solidFill>
                            <a:schemeClr val="tx1"/>
                          </a:solidFill>
                        </a:rPr>
                        <a:t>15%</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21%</a:t>
                      </a:r>
                      <a:endParaRPr lang="en-GB" sz="2000" dirty="0">
                        <a:solidFill>
                          <a:schemeClr val="tx1"/>
                        </a:solidFill>
                        <a:latin typeface="Calibri"/>
                        <a:ea typeface="Calibri"/>
                        <a:cs typeface="Times New Roman"/>
                      </a:endParaRPr>
                    </a:p>
                  </a:txBody>
                  <a:tcPr marL="51435" marR="51435" marT="0" marB="0"/>
                </a:tc>
                <a:tc>
                  <a:txBody>
                    <a:bodyPr/>
                    <a:lstStyle/>
                    <a:p>
                      <a:pPr algn="ctr">
                        <a:lnSpc>
                          <a:spcPct val="115000"/>
                        </a:lnSpc>
                        <a:spcAft>
                          <a:spcPts val="0"/>
                        </a:spcAft>
                      </a:pPr>
                      <a:r>
                        <a:rPr lang="en-US" sz="2000" dirty="0">
                          <a:solidFill>
                            <a:schemeClr val="tx1"/>
                          </a:solidFill>
                          <a:latin typeface="Calibri"/>
                          <a:ea typeface="Calibri"/>
                          <a:cs typeface="Times New Roman"/>
                        </a:rPr>
                        <a:t>23%</a:t>
                      </a:r>
                      <a:endParaRPr lang="en-GB" sz="2000" dirty="0">
                        <a:solidFill>
                          <a:schemeClr val="tx1"/>
                        </a:solidFill>
                        <a:latin typeface="Calibri"/>
                        <a:ea typeface="Calibri"/>
                        <a:cs typeface="Times New Roman"/>
                      </a:endParaRPr>
                    </a:p>
                  </a:txBody>
                  <a:tcPr marL="51435" marR="51435" marT="0" marB="0"/>
                </a:tc>
                <a:tc>
                  <a:txBody>
                    <a:bodyPr/>
                    <a:lstStyle/>
                    <a:p>
                      <a:pPr algn="ctr"/>
                      <a:r>
                        <a:rPr lang="en-US" sz="2000" dirty="0">
                          <a:solidFill>
                            <a:schemeClr val="tx1"/>
                          </a:solidFill>
                        </a:rPr>
                        <a:t>19%</a:t>
                      </a:r>
                      <a:endParaRPr lang="en-GB" sz="2000" dirty="0">
                        <a:solidFill>
                          <a:schemeClr val="tx1"/>
                        </a:solidFill>
                      </a:endParaRPr>
                    </a:p>
                  </a:txBody>
                  <a:tcPr marL="68580" marR="68580" marT="34313" marB="34313"/>
                </a:tc>
                <a:tc>
                  <a:txBody>
                    <a:bodyPr/>
                    <a:lstStyle/>
                    <a:p>
                      <a:pPr algn="ctr"/>
                      <a:r>
                        <a:rPr lang="en-GB" sz="2000" dirty="0">
                          <a:solidFill>
                            <a:schemeClr val="tx1"/>
                          </a:solidFill>
                        </a:rPr>
                        <a:t>17%</a:t>
                      </a:r>
                    </a:p>
                  </a:txBody>
                  <a:tcPr marL="68580" marR="68580" marT="34313" marB="34313"/>
                </a:tc>
                <a:tc>
                  <a:txBody>
                    <a:bodyPr/>
                    <a:lstStyle/>
                    <a:p>
                      <a:pPr algn="ctr"/>
                      <a:r>
                        <a:rPr lang="en-US" sz="2000" dirty="0">
                          <a:solidFill>
                            <a:schemeClr val="tx1"/>
                          </a:solidFill>
                        </a:rPr>
                        <a:t>15%</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15%</a:t>
                      </a:r>
                      <a:endParaRPr lang="en-GB" sz="2000" dirty="0">
                        <a:solidFill>
                          <a:schemeClr val="tx1"/>
                        </a:solidFill>
                        <a:latin typeface="Calibri"/>
                        <a:ea typeface="Calibri"/>
                        <a:cs typeface="Times New Roman"/>
                      </a:endParaRPr>
                    </a:p>
                  </a:txBody>
                  <a:tcPr marL="51435" marR="51435" marT="0" marB="0"/>
                </a:tc>
                <a:tc>
                  <a:txBody>
                    <a:bodyPr/>
                    <a:lstStyle/>
                    <a:p>
                      <a:pPr algn="ctr"/>
                      <a:r>
                        <a:rPr lang="en-GB" sz="2000" dirty="0">
                          <a:solidFill>
                            <a:schemeClr val="tx1"/>
                          </a:solidFill>
                        </a:rPr>
                        <a:t>22%</a:t>
                      </a:r>
                    </a:p>
                  </a:txBody>
                  <a:tcPr marL="68580" marR="68580" marT="34313" marB="34313"/>
                </a:tc>
                <a:tc>
                  <a:txBody>
                    <a:bodyPr/>
                    <a:lstStyle/>
                    <a:p>
                      <a:pPr algn="ctr">
                        <a:lnSpc>
                          <a:spcPct val="115000"/>
                        </a:lnSpc>
                        <a:spcAft>
                          <a:spcPts val="0"/>
                        </a:spcAft>
                      </a:pPr>
                      <a:r>
                        <a:rPr lang="en-GB" sz="2000" dirty="0"/>
                        <a:t>NA</a:t>
                      </a:r>
                      <a:endParaRPr lang="en-GB" sz="2000" dirty="0">
                        <a:latin typeface="Calibri"/>
                        <a:ea typeface="Calibri"/>
                        <a:cs typeface="Times New Roman"/>
                      </a:endParaRPr>
                    </a:p>
                  </a:txBody>
                  <a:tcPr marL="51435" marR="51435" marT="0" marB="0"/>
                </a:tc>
                <a:extLst>
                  <a:ext uri="{0D108BD9-81ED-4DB2-BD59-A6C34878D82A}">
                    <a16:rowId xmlns:a16="http://schemas.microsoft.com/office/drawing/2014/main" val="10004"/>
                  </a:ext>
                </a:extLst>
              </a:tr>
              <a:tr h="836177">
                <a:tc>
                  <a:txBody>
                    <a:bodyPr/>
                    <a:lstStyle/>
                    <a:p>
                      <a:r>
                        <a:rPr lang="en-GB" sz="1600" dirty="0"/>
                        <a:t>Secondary Trauma</a:t>
                      </a:r>
                    </a:p>
                  </a:txBody>
                  <a:tcPr marL="68580" marR="68580" marT="34313" marB="34313"/>
                </a:tc>
                <a:tc>
                  <a:txBody>
                    <a:bodyPr/>
                    <a:lstStyle/>
                    <a:p>
                      <a:pPr algn="ctr"/>
                      <a:r>
                        <a:rPr lang="en-US" sz="2000" dirty="0">
                          <a:solidFill>
                            <a:schemeClr val="tx1"/>
                          </a:solidFill>
                        </a:rPr>
                        <a:t>16%</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25%</a:t>
                      </a:r>
                      <a:endParaRPr lang="en-GB" sz="2000" dirty="0">
                        <a:solidFill>
                          <a:schemeClr val="tx1"/>
                        </a:solidFill>
                        <a:latin typeface="Calibri"/>
                        <a:ea typeface="Calibri"/>
                        <a:cs typeface="Times New Roman"/>
                      </a:endParaRPr>
                    </a:p>
                  </a:txBody>
                  <a:tcPr marL="51435" marR="51435" marT="0" marB="0"/>
                </a:tc>
                <a:tc>
                  <a:txBody>
                    <a:bodyPr/>
                    <a:lstStyle/>
                    <a:p>
                      <a:pPr algn="ctr">
                        <a:lnSpc>
                          <a:spcPct val="115000"/>
                        </a:lnSpc>
                        <a:spcAft>
                          <a:spcPts val="0"/>
                        </a:spcAft>
                      </a:pPr>
                      <a:r>
                        <a:rPr lang="en-US" sz="2000" dirty="0">
                          <a:solidFill>
                            <a:schemeClr val="tx1"/>
                          </a:solidFill>
                          <a:latin typeface="Calibri"/>
                          <a:ea typeface="Calibri"/>
                          <a:cs typeface="Times New Roman"/>
                        </a:rPr>
                        <a:t>33%</a:t>
                      </a:r>
                      <a:endParaRPr lang="en-GB" sz="2000" dirty="0">
                        <a:solidFill>
                          <a:schemeClr val="tx1"/>
                        </a:solidFill>
                        <a:latin typeface="Calibri"/>
                        <a:ea typeface="Calibri"/>
                        <a:cs typeface="Times New Roman"/>
                      </a:endParaRPr>
                    </a:p>
                  </a:txBody>
                  <a:tcPr marL="51435" marR="51435" marT="0" marB="0"/>
                </a:tc>
                <a:tc>
                  <a:txBody>
                    <a:bodyPr/>
                    <a:lstStyle/>
                    <a:p>
                      <a:pPr algn="ctr"/>
                      <a:r>
                        <a:rPr lang="en-US" sz="2000" dirty="0">
                          <a:solidFill>
                            <a:schemeClr val="tx1"/>
                          </a:solidFill>
                        </a:rPr>
                        <a:t>11%</a:t>
                      </a:r>
                      <a:endParaRPr lang="en-GB" sz="2000" dirty="0">
                        <a:solidFill>
                          <a:schemeClr val="tx1"/>
                        </a:solidFill>
                      </a:endParaRPr>
                    </a:p>
                  </a:txBody>
                  <a:tcPr marL="68580" marR="68580" marT="34313" marB="34313"/>
                </a:tc>
                <a:tc>
                  <a:txBody>
                    <a:bodyPr/>
                    <a:lstStyle/>
                    <a:p>
                      <a:pPr algn="ctr"/>
                      <a:r>
                        <a:rPr lang="en-GB" sz="2000" dirty="0">
                          <a:solidFill>
                            <a:schemeClr val="tx1"/>
                          </a:solidFill>
                        </a:rPr>
                        <a:t>13%</a:t>
                      </a:r>
                    </a:p>
                  </a:txBody>
                  <a:tcPr marL="68580" marR="68580" marT="34313" marB="34313"/>
                </a:tc>
                <a:tc>
                  <a:txBody>
                    <a:bodyPr/>
                    <a:lstStyle/>
                    <a:p>
                      <a:pPr algn="ctr"/>
                      <a:r>
                        <a:rPr lang="en-US" sz="2000" dirty="0">
                          <a:solidFill>
                            <a:schemeClr val="tx1"/>
                          </a:solidFill>
                        </a:rPr>
                        <a:t>15%</a:t>
                      </a:r>
                      <a:endParaRPr lang="en-GB" sz="2000" dirty="0">
                        <a:solidFill>
                          <a:schemeClr val="tx1"/>
                        </a:solidFill>
                      </a:endParaRPr>
                    </a:p>
                  </a:txBody>
                  <a:tcPr marL="68580" marR="68580" marT="34313" marB="34313"/>
                </a:tc>
                <a:tc>
                  <a:txBody>
                    <a:bodyPr/>
                    <a:lstStyle/>
                    <a:p>
                      <a:pPr algn="ctr">
                        <a:lnSpc>
                          <a:spcPct val="115000"/>
                        </a:lnSpc>
                        <a:spcAft>
                          <a:spcPts val="0"/>
                        </a:spcAft>
                      </a:pPr>
                      <a:r>
                        <a:rPr lang="en-US" sz="2000" dirty="0">
                          <a:solidFill>
                            <a:schemeClr val="tx1"/>
                          </a:solidFill>
                          <a:latin typeface="Calibri"/>
                          <a:ea typeface="Calibri"/>
                          <a:cs typeface="Times New Roman"/>
                        </a:rPr>
                        <a:t>12%</a:t>
                      </a:r>
                      <a:endParaRPr lang="en-GB" sz="2000" dirty="0">
                        <a:solidFill>
                          <a:schemeClr val="tx1"/>
                        </a:solidFill>
                        <a:latin typeface="Calibri"/>
                        <a:ea typeface="Calibri"/>
                        <a:cs typeface="Times New Roman"/>
                      </a:endParaRPr>
                    </a:p>
                  </a:txBody>
                  <a:tcPr marL="51435" marR="51435" marT="0" marB="0"/>
                </a:tc>
                <a:tc>
                  <a:txBody>
                    <a:bodyPr/>
                    <a:lstStyle/>
                    <a:p>
                      <a:pPr algn="ctr"/>
                      <a:r>
                        <a:rPr lang="en-GB" sz="2000" dirty="0">
                          <a:solidFill>
                            <a:schemeClr val="tx1"/>
                          </a:solidFill>
                        </a:rPr>
                        <a:t>15%</a:t>
                      </a:r>
                    </a:p>
                  </a:txBody>
                  <a:tcPr marL="68580" marR="68580" marT="34313" marB="34313"/>
                </a:tc>
                <a:tc>
                  <a:txBody>
                    <a:bodyPr/>
                    <a:lstStyle/>
                    <a:p>
                      <a:pPr algn="ctr">
                        <a:lnSpc>
                          <a:spcPct val="115000"/>
                        </a:lnSpc>
                        <a:spcAft>
                          <a:spcPts val="0"/>
                        </a:spcAft>
                      </a:pPr>
                      <a:r>
                        <a:rPr lang="en-GB" sz="2000" dirty="0"/>
                        <a:t>NA</a:t>
                      </a:r>
                      <a:endParaRPr lang="en-GB" sz="2000" dirty="0">
                        <a:latin typeface="Calibri"/>
                        <a:ea typeface="Calibri"/>
                        <a:cs typeface="Times New Roman"/>
                      </a:endParaRPr>
                    </a:p>
                  </a:txBody>
                  <a:tcPr marL="51435" marR="51435" marT="0" marB="0"/>
                </a:tc>
                <a:extLst>
                  <a:ext uri="{0D108BD9-81ED-4DB2-BD59-A6C34878D82A}">
                    <a16:rowId xmlns:a16="http://schemas.microsoft.com/office/drawing/2014/main" val="10005"/>
                  </a:ext>
                </a:extLst>
              </a:tr>
            </a:tbl>
          </a:graphicData>
        </a:graphic>
      </p:graphicFrame>
      <p:sp>
        <p:nvSpPr>
          <p:cNvPr id="26692" name="Slide Number Placeholder 3"/>
          <p:cNvSpPr>
            <a:spLocks noGrp="1"/>
          </p:cNvSpPr>
          <p:nvPr>
            <p:ph type="sldNum" sz="quarter" idx="12"/>
          </p:nvPr>
        </p:nvSpPr>
        <p:spPr bwMode="auto">
          <a:xfrm>
            <a:off x="3486150" y="5624514"/>
            <a:ext cx="21717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002060"/>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rgbClr val="002060"/>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rgbClr val="002060"/>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rgbClr val="002060"/>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rgbClr val="002060"/>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rgbClr val="002060"/>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rgbClr val="002060"/>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rgbClr val="002060"/>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rgbClr val="002060"/>
                </a:solidFill>
                <a:latin typeface="Calibri" panose="020F0502020204030204" pitchFamily="34" charset="0"/>
              </a:defRPr>
            </a:lvl9pPr>
          </a:lstStyle>
          <a:p>
            <a:pPr algn="ctr">
              <a:spcBef>
                <a:spcPct val="0"/>
              </a:spcBef>
              <a:buFontTx/>
              <a:buNone/>
            </a:pPr>
            <a:fld id="{60387115-C961-4EED-91A2-BA613DB4154B}" type="slidenum">
              <a:rPr lang="en-US" altLang="en-US" sz="900">
                <a:solidFill>
                  <a:srgbClr val="898989"/>
                </a:solidFill>
              </a:rPr>
              <a:pPr algn="ctr">
                <a:spcBef>
                  <a:spcPct val="0"/>
                </a:spcBef>
                <a:buFontTx/>
                <a:buNone/>
              </a:pPr>
              <a:t>5</a:t>
            </a:fld>
            <a:endParaRPr lang="en-US" altLang="en-US" sz="900">
              <a:solidFill>
                <a:srgbClr val="898989"/>
              </a:solidFill>
            </a:endParaRPr>
          </a:p>
        </p:txBody>
      </p:sp>
    </p:spTree>
    <p:extLst>
      <p:ext uri="{BB962C8B-B14F-4D97-AF65-F5344CB8AC3E}">
        <p14:creationId xmlns:p14="http://schemas.microsoft.com/office/powerpoint/2010/main" val="177918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1019-83CF-4C59-AF73-03C790AA9DA3}"/>
              </a:ext>
            </a:extLst>
          </p:cNvPr>
          <p:cNvSpPr>
            <a:spLocks noGrp="1"/>
          </p:cNvSpPr>
          <p:nvPr>
            <p:ph type="title"/>
          </p:nvPr>
        </p:nvSpPr>
        <p:spPr>
          <a:xfrm>
            <a:off x="629841" y="365126"/>
            <a:ext cx="7886700" cy="823913"/>
          </a:xfrm>
        </p:spPr>
        <p:txBody>
          <a:bodyPr/>
          <a:lstStyle/>
          <a:p>
            <a:r>
              <a:rPr lang="en-GB" dirty="0">
                <a:solidFill>
                  <a:schemeClr val="accent1">
                    <a:lumMod val="75000"/>
                  </a:schemeClr>
                </a:solidFill>
              </a:rPr>
              <a:t>Anxiety &amp; Depression Symptoms</a:t>
            </a:r>
          </a:p>
        </p:txBody>
      </p:sp>
      <p:sp>
        <p:nvSpPr>
          <p:cNvPr id="4" name="Text Placeholder 3">
            <a:extLst>
              <a:ext uri="{FF2B5EF4-FFF2-40B4-BE49-F238E27FC236}">
                <a16:creationId xmlns:a16="http://schemas.microsoft.com/office/drawing/2014/main" id="{E222A923-9AD0-40CB-AEED-5753B9F47502}"/>
              </a:ext>
            </a:extLst>
          </p:cNvPr>
          <p:cNvSpPr>
            <a:spLocks noGrp="1"/>
          </p:cNvSpPr>
          <p:nvPr>
            <p:ph type="body" idx="1"/>
          </p:nvPr>
        </p:nvSpPr>
        <p:spPr>
          <a:xfrm>
            <a:off x="627459" y="866777"/>
            <a:ext cx="3868340" cy="823912"/>
          </a:xfrm>
        </p:spPr>
        <p:txBody>
          <a:bodyPr>
            <a:normAutofit lnSpcReduction="10000"/>
          </a:bodyPr>
          <a:lstStyle/>
          <a:p>
            <a:r>
              <a:rPr lang="en-GB" dirty="0"/>
              <a:t>Anxiety</a:t>
            </a:r>
          </a:p>
        </p:txBody>
      </p:sp>
      <p:sp>
        <p:nvSpPr>
          <p:cNvPr id="5" name="Content Placeholder 4">
            <a:extLst>
              <a:ext uri="{FF2B5EF4-FFF2-40B4-BE49-F238E27FC236}">
                <a16:creationId xmlns:a16="http://schemas.microsoft.com/office/drawing/2014/main" id="{1A6293E3-CA6F-420A-81BF-3D22BB32688A}"/>
              </a:ext>
            </a:extLst>
          </p:cNvPr>
          <p:cNvSpPr>
            <a:spLocks noGrp="1"/>
          </p:cNvSpPr>
          <p:nvPr>
            <p:ph sz="half" idx="2"/>
          </p:nvPr>
        </p:nvSpPr>
        <p:spPr>
          <a:xfrm>
            <a:off x="402607" y="1786368"/>
            <a:ext cx="3868340" cy="4706505"/>
          </a:xfrm>
          <a:solidFill>
            <a:schemeClr val="bg1">
              <a:lumMod val="95000"/>
            </a:schemeClr>
          </a:solidFill>
        </p:spPr>
        <p:txBody>
          <a:bodyPr>
            <a:normAutofit/>
          </a:bodyPr>
          <a:lstStyle/>
          <a:p>
            <a:pPr lvl="0"/>
            <a:r>
              <a:rPr lang="en-GB" sz="2000" dirty="0"/>
              <a:t>Restlessness or feeling keyed up or on edge.</a:t>
            </a:r>
          </a:p>
          <a:p>
            <a:pPr lvl="0"/>
            <a:r>
              <a:rPr lang="en-GB" sz="2000" dirty="0"/>
              <a:t>Easily fatigued</a:t>
            </a:r>
          </a:p>
          <a:p>
            <a:pPr lvl="0"/>
            <a:r>
              <a:rPr lang="en-GB" sz="2000" dirty="0"/>
              <a:t>Difficulty in concentrating or mind going blank</a:t>
            </a:r>
          </a:p>
          <a:p>
            <a:pPr lvl="0"/>
            <a:r>
              <a:rPr lang="en-GB" sz="2000" dirty="0"/>
              <a:t>Irritability</a:t>
            </a:r>
          </a:p>
          <a:p>
            <a:pPr lvl="0"/>
            <a:r>
              <a:rPr lang="en-GB" sz="2000" dirty="0"/>
              <a:t>Muscle tension</a:t>
            </a:r>
          </a:p>
          <a:p>
            <a:pPr lvl="0"/>
            <a:r>
              <a:rPr lang="en-GB" sz="2000" dirty="0"/>
              <a:t>Sleep disturbance - difficulty in falling or staying asleep or unsatisfactory sleep</a:t>
            </a:r>
          </a:p>
          <a:p>
            <a:endParaRPr lang="en-GB" dirty="0"/>
          </a:p>
        </p:txBody>
      </p:sp>
      <p:sp>
        <p:nvSpPr>
          <p:cNvPr id="6" name="Text Placeholder 5">
            <a:extLst>
              <a:ext uri="{FF2B5EF4-FFF2-40B4-BE49-F238E27FC236}">
                <a16:creationId xmlns:a16="http://schemas.microsoft.com/office/drawing/2014/main" id="{CF19B6A1-5556-4153-BF58-657777237B1C}"/>
              </a:ext>
            </a:extLst>
          </p:cNvPr>
          <p:cNvSpPr>
            <a:spLocks noGrp="1"/>
          </p:cNvSpPr>
          <p:nvPr>
            <p:ph type="body" sz="quarter" idx="3"/>
          </p:nvPr>
        </p:nvSpPr>
        <p:spPr>
          <a:xfrm>
            <a:off x="4270947" y="1298349"/>
            <a:ext cx="3887391" cy="411956"/>
          </a:xfrm>
        </p:spPr>
        <p:txBody>
          <a:bodyPr>
            <a:normAutofit lnSpcReduction="10000"/>
          </a:bodyPr>
          <a:lstStyle/>
          <a:p>
            <a:r>
              <a:rPr lang="en-GB" dirty="0"/>
              <a:t>Depression</a:t>
            </a:r>
          </a:p>
        </p:txBody>
      </p:sp>
      <p:sp>
        <p:nvSpPr>
          <p:cNvPr id="7" name="Content Placeholder 6">
            <a:extLst>
              <a:ext uri="{FF2B5EF4-FFF2-40B4-BE49-F238E27FC236}">
                <a16:creationId xmlns:a16="http://schemas.microsoft.com/office/drawing/2014/main" id="{0073ECF5-A3E4-4D4F-AB60-274F3BB23363}"/>
              </a:ext>
            </a:extLst>
          </p:cNvPr>
          <p:cNvSpPr>
            <a:spLocks noGrp="1"/>
          </p:cNvSpPr>
          <p:nvPr>
            <p:ph sz="quarter" idx="4"/>
          </p:nvPr>
        </p:nvSpPr>
        <p:spPr>
          <a:xfrm>
            <a:off x="4270947" y="1735658"/>
            <a:ext cx="4693171" cy="4757215"/>
          </a:xfrm>
          <a:solidFill>
            <a:schemeClr val="bg1">
              <a:lumMod val="95000"/>
            </a:schemeClr>
          </a:solidFill>
        </p:spPr>
        <p:txBody>
          <a:bodyPr>
            <a:noAutofit/>
          </a:bodyPr>
          <a:lstStyle/>
          <a:p>
            <a:pPr lvl="0"/>
            <a:r>
              <a:rPr lang="en-GB" sz="2000" dirty="0"/>
              <a:t>Depressed mood </a:t>
            </a:r>
          </a:p>
          <a:p>
            <a:pPr lvl="0"/>
            <a:r>
              <a:rPr lang="en-GB" sz="2000" dirty="0"/>
              <a:t>Lack of interest or pleasure in, activities</a:t>
            </a:r>
          </a:p>
          <a:p>
            <a:pPr lvl="0"/>
            <a:r>
              <a:rPr lang="en-GB" sz="2000" dirty="0"/>
              <a:t>Significant weight loss or weight gain </a:t>
            </a:r>
          </a:p>
          <a:p>
            <a:pPr lvl="0"/>
            <a:r>
              <a:rPr lang="en-GB" sz="2000" dirty="0"/>
              <a:t>Insomnia or hypersomnia </a:t>
            </a:r>
          </a:p>
          <a:p>
            <a:pPr lvl="0"/>
            <a:r>
              <a:rPr lang="en-GB" sz="2000" dirty="0"/>
              <a:t>Physical agitation or lethargy</a:t>
            </a:r>
          </a:p>
          <a:p>
            <a:pPr lvl="0"/>
            <a:r>
              <a:rPr lang="en-GB" sz="2000" dirty="0"/>
              <a:t>Fatigue or loss of energy </a:t>
            </a:r>
          </a:p>
          <a:p>
            <a:pPr lvl="0"/>
            <a:r>
              <a:rPr lang="en-GB" sz="2000" dirty="0"/>
              <a:t>Feeling worthlessness or </a:t>
            </a:r>
          </a:p>
          <a:p>
            <a:pPr lvl="0"/>
            <a:r>
              <a:rPr lang="en-GB" sz="2000" dirty="0"/>
              <a:t>Experiencing inappropriate guilt or shame</a:t>
            </a:r>
          </a:p>
          <a:p>
            <a:pPr lvl="0"/>
            <a:r>
              <a:rPr lang="en-GB" sz="2000" dirty="0"/>
              <a:t>Difficulty in thinking or concentrating</a:t>
            </a:r>
          </a:p>
          <a:p>
            <a:pPr lvl="0"/>
            <a:r>
              <a:rPr lang="en-GB" sz="2000" dirty="0"/>
              <a:t>Recurrent thoughts of death or suicide</a:t>
            </a:r>
          </a:p>
        </p:txBody>
      </p:sp>
    </p:spTree>
    <p:extLst>
      <p:ext uri="{BB962C8B-B14F-4D97-AF65-F5344CB8AC3E}">
        <p14:creationId xmlns:p14="http://schemas.microsoft.com/office/powerpoint/2010/main" val="250750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AC39-F66D-4CE1-88AC-B5A4FBA42242}"/>
              </a:ext>
            </a:extLst>
          </p:cNvPr>
          <p:cNvSpPr>
            <a:spLocks noGrp="1"/>
          </p:cNvSpPr>
          <p:nvPr>
            <p:ph type="title"/>
          </p:nvPr>
        </p:nvSpPr>
        <p:spPr>
          <a:xfrm>
            <a:off x="340020" y="365126"/>
            <a:ext cx="8803980" cy="1325563"/>
          </a:xfrm>
        </p:spPr>
        <p:txBody>
          <a:bodyPr>
            <a:normAutofit/>
          </a:bodyPr>
          <a:lstStyle/>
          <a:p>
            <a:r>
              <a:rPr lang="en-GB" sz="3600" dirty="0"/>
              <a:t>Burnout &amp; Compassion Fatigue Symptoms</a:t>
            </a:r>
          </a:p>
        </p:txBody>
      </p:sp>
      <p:sp>
        <p:nvSpPr>
          <p:cNvPr id="4" name="Text Placeholder 3">
            <a:extLst>
              <a:ext uri="{FF2B5EF4-FFF2-40B4-BE49-F238E27FC236}">
                <a16:creationId xmlns:a16="http://schemas.microsoft.com/office/drawing/2014/main" id="{EFD36AD2-E63E-41FD-A4F7-F343B56A576A}"/>
              </a:ext>
            </a:extLst>
          </p:cNvPr>
          <p:cNvSpPr>
            <a:spLocks noGrp="1"/>
          </p:cNvSpPr>
          <p:nvPr>
            <p:ph type="body" idx="1"/>
          </p:nvPr>
        </p:nvSpPr>
        <p:spPr>
          <a:xfrm>
            <a:off x="340021" y="1284140"/>
            <a:ext cx="4174830" cy="823912"/>
          </a:xfrm>
        </p:spPr>
        <p:txBody>
          <a:bodyPr/>
          <a:lstStyle/>
          <a:p>
            <a:r>
              <a:rPr lang="en-GB" dirty="0"/>
              <a:t>Burnout</a:t>
            </a:r>
            <a:endParaRPr lang="en-GB" sz="1600" dirty="0"/>
          </a:p>
        </p:txBody>
      </p:sp>
      <p:sp>
        <p:nvSpPr>
          <p:cNvPr id="5" name="Content Placeholder 4">
            <a:extLst>
              <a:ext uri="{FF2B5EF4-FFF2-40B4-BE49-F238E27FC236}">
                <a16:creationId xmlns:a16="http://schemas.microsoft.com/office/drawing/2014/main" id="{F2BA598E-CC9C-45EB-A9DE-92BC2868F6FF}"/>
              </a:ext>
            </a:extLst>
          </p:cNvPr>
          <p:cNvSpPr>
            <a:spLocks noGrp="1"/>
          </p:cNvSpPr>
          <p:nvPr>
            <p:ph sz="half" idx="2"/>
          </p:nvPr>
        </p:nvSpPr>
        <p:spPr>
          <a:xfrm>
            <a:off x="340020" y="2199503"/>
            <a:ext cx="3968369" cy="3990160"/>
          </a:xfrm>
          <a:solidFill>
            <a:schemeClr val="bg1">
              <a:lumMod val="95000"/>
            </a:schemeClr>
          </a:solidFill>
        </p:spPr>
        <p:txBody>
          <a:bodyPr>
            <a:noAutofit/>
          </a:bodyPr>
          <a:lstStyle/>
          <a:p>
            <a:r>
              <a:rPr lang="en-GB" sz="1800" b="1" dirty="0"/>
              <a:t>Emotional Exhaustion: </a:t>
            </a:r>
            <a:r>
              <a:rPr lang="en-GB" sz="1800" dirty="0"/>
              <a:t>Physical fatigue, emotionality, sleeping difficulties, loss of sense of humour</a:t>
            </a:r>
          </a:p>
          <a:p>
            <a:pPr marL="0" indent="0">
              <a:buNone/>
            </a:pPr>
            <a:endParaRPr lang="en-GB" sz="900" dirty="0"/>
          </a:p>
          <a:p>
            <a:r>
              <a:rPr lang="en-GB" sz="1800" b="1" dirty="0"/>
              <a:t>Depersonalisation: </a:t>
            </a:r>
            <a:r>
              <a:rPr lang="en-GB" sz="1800" dirty="0"/>
              <a:t>Inability to care about others, isolation, lack of identification, seeing others as sub-human</a:t>
            </a:r>
          </a:p>
          <a:p>
            <a:pPr marL="0" indent="0">
              <a:buNone/>
            </a:pPr>
            <a:endParaRPr lang="en-GB" sz="900" dirty="0"/>
          </a:p>
          <a:p>
            <a:r>
              <a:rPr lang="en-GB" sz="1800" b="1" dirty="0"/>
              <a:t>Feelings of incompetence: </a:t>
            </a:r>
            <a:r>
              <a:rPr lang="en-GB" sz="1800" dirty="0"/>
              <a:t>Loss of ambition/drive, no sense of future, feelings of being hopeless or helpless</a:t>
            </a:r>
          </a:p>
        </p:txBody>
      </p:sp>
      <p:sp>
        <p:nvSpPr>
          <p:cNvPr id="6" name="Text Placeholder 5">
            <a:extLst>
              <a:ext uri="{FF2B5EF4-FFF2-40B4-BE49-F238E27FC236}">
                <a16:creationId xmlns:a16="http://schemas.microsoft.com/office/drawing/2014/main" id="{F26B4383-2F10-4001-800D-221E5671FC1B}"/>
              </a:ext>
            </a:extLst>
          </p:cNvPr>
          <p:cNvSpPr>
            <a:spLocks noGrp="1"/>
          </p:cNvSpPr>
          <p:nvPr>
            <p:ph type="body" sz="quarter" idx="3"/>
          </p:nvPr>
        </p:nvSpPr>
        <p:spPr>
          <a:xfrm>
            <a:off x="4572000" y="1278733"/>
            <a:ext cx="3887391" cy="823912"/>
          </a:xfrm>
        </p:spPr>
        <p:txBody>
          <a:bodyPr/>
          <a:lstStyle/>
          <a:p>
            <a:r>
              <a:rPr lang="en-GB" dirty="0"/>
              <a:t>Compassion Fatigue</a:t>
            </a:r>
            <a:endParaRPr lang="en-GB" sz="1600" dirty="0"/>
          </a:p>
        </p:txBody>
      </p:sp>
      <p:sp>
        <p:nvSpPr>
          <p:cNvPr id="7" name="Content Placeholder 6">
            <a:extLst>
              <a:ext uri="{FF2B5EF4-FFF2-40B4-BE49-F238E27FC236}">
                <a16:creationId xmlns:a16="http://schemas.microsoft.com/office/drawing/2014/main" id="{F21FDA24-FE73-437D-AD0A-67F0A002B434}"/>
              </a:ext>
            </a:extLst>
          </p:cNvPr>
          <p:cNvSpPr>
            <a:spLocks noGrp="1"/>
          </p:cNvSpPr>
          <p:nvPr>
            <p:ph sz="quarter" idx="4"/>
          </p:nvPr>
        </p:nvSpPr>
        <p:spPr>
          <a:xfrm>
            <a:off x="4308389" y="2191265"/>
            <a:ext cx="4495593" cy="3990160"/>
          </a:xfrm>
          <a:solidFill>
            <a:schemeClr val="bg1">
              <a:lumMod val="95000"/>
            </a:schemeClr>
          </a:solidFill>
        </p:spPr>
        <p:txBody>
          <a:bodyPr>
            <a:noAutofit/>
          </a:bodyPr>
          <a:lstStyle/>
          <a:p>
            <a:r>
              <a:rPr lang="en-US" sz="1800" b="1" dirty="0"/>
              <a:t>Negative Thinking</a:t>
            </a:r>
            <a:r>
              <a:rPr lang="en-US" sz="1800" dirty="0"/>
              <a:t>: Seeing others in negative light, a loss of trust in others, feeling cut-off isolated and alone</a:t>
            </a:r>
          </a:p>
          <a:p>
            <a:endParaRPr lang="en-US" sz="800" dirty="0"/>
          </a:p>
          <a:p>
            <a:r>
              <a:rPr lang="en-US" sz="1800" b="1" dirty="0"/>
              <a:t>Increased compulsive </a:t>
            </a:r>
            <a:r>
              <a:rPr lang="en-US" sz="1800" b="1" dirty="0" err="1"/>
              <a:t>behaviours</a:t>
            </a:r>
            <a:r>
              <a:rPr lang="en-US" sz="1800" dirty="0"/>
              <a:t>: Using alcohol, caffeine, sex, gambling, computer games and spending for short term pleasure</a:t>
            </a:r>
          </a:p>
          <a:p>
            <a:endParaRPr lang="en-US" sz="800" dirty="0"/>
          </a:p>
          <a:p>
            <a:r>
              <a:rPr lang="en-US" sz="1800" b="1" dirty="0"/>
              <a:t>Chronic Physical &amp; Psychological problems: </a:t>
            </a:r>
            <a:r>
              <a:rPr lang="en-US" sz="1800" dirty="0"/>
              <a:t>Colds, skin and digestive problems, nightmares, flashbacks ruminations about work problems</a:t>
            </a:r>
          </a:p>
        </p:txBody>
      </p:sp>
    </p:spTree>
    <p:extLst>
      <p:ext uri="{BB962C8B-B14F-4D97-AF65-F5344CB8AC3E}">
        <p14:creationId xmlns:p14="http://schemas.microsoft.com/office/powerpoint/2010/main" val="279462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1019-83CF-4C59-AF73-03C790AA9DA3}"/>
              </a:ext>
            </a:extLst>
          </p:cNvPr>
          <p:cNvSpPr>
            <a:spLocks noGrp="1"/>
          </p:cNvSpPr>
          <p:nvPr>
            <p:ph type="title"/>
          </p:nvPr>
        </p:nvSpPr>
        <p:spPr/>
        <p:txBody>
          <a:bodyPr/>
          <a:lstStyle/>
          <a:p>
            <a:r>
              <a:rPr lang="en-GB" dirty="0">
                <a:solidFill>
                  <a:schemeClr val="accent1">
                    <a:lumMod val="75000"/>
                  </a:schemeClr>
                </a:solidFill>
              </a:rPr>
              <a:t>PTSD Symptoms</a:t>
            </a:r>
          </a:p>
        </p:txBody>
      </p:sp>
      <p:sp>
        <p:nvSpPr>
          <p:cNvPr id="5" name="Content Placeholder 4">
            <a:extLst>
              <a:ext uri="{FF2B5EF4-FFF2-40B4-BE49-F238E27FC236}">
                <a16:creationId xmlns:a16="http://schemas.microsoft.com/office/drawing/2014/main" id="{1A6293E3-CA6F-420A-81BF-3D22BB32688A}"/>
              </a:ext>
            </a:extLst>
          </p:cNvPr>
          <p:cNvSpPr>
            <a:spLocks noGrp="1"/>
          </p:cNvSpPr>
          <p:nvPr>
            <p:ph sz="half" idx="1"/>
          </p:nvPr>
        </p:nvSpPr>
        <p:spPr>
          <a:xfrm>
            <a:off x="628650" y="1825625"/>
            <a:ext cx="4000500" cy="4351338"/>
          </a:xfrm>
          <a:solidFill>
            <a:schemeClr val="bg1">
              <a:lumMod val="95000"/>
            </a:schemeClr>
          </a:solidFill>
        </p:spPr>
        <p:txBody>
          <a:bodyPr>
            <a:normAutofit fontScale="92500" lnSpcReduction="10000"/>
          </a:bodyPr>
          <a:lstStyle/>
          <a:p>
            <a:pPr marL="0" indent="0">
              <a:buNone/>
              <a:defRPr/>
            </a:pPr>
            <a:r>
              <a:rPr lang="en-GB" sz="1700" b="1" dirty="0"/>
              <a:t>Re-experience (1 or more)</a:t>
            </a:r>
          </a:p>
          <a:p>
            <a:pPr lvl="1">
              <a:defRPr/>
            </a:pPr>
            <a:r>
              <a:rPr lang="en-GB" sz="1700" dirty="0"/>
              <a:t>Intrusive memories</a:t>
            </a:r>
          </a:p>
          <a:p>
            <a:pPr lvl="1">
              <a:defRPr/>
            </a:pPr>
            <a:r>
              <a:rPr lang="en-GB" sz="1700" dirty="0"/>
              <a:t>Distressing dreams</a:t>
            </a:r>
          </a:p>
          <a:p>
            <a:pPr lvl="1">
              <a:defRPr/>
            </a:pPr>
            <a:r>
              <a:rPr lang="en-GB" sz="1700" dirty="0"/>
              <a:t>Flashbacks or feeling that the trauma is reoccurring</a:t>
            </a:r>
          </a:p>
          <a:p>
            <a:pPr lvl="1">
              <a:defRPr/>
            </a:pPr>
            <a:r>
              <a:rPr lang="en-GB" sz="1700" dirty="0"/>
              <a:t>Intense distress when exposed to cues</a:t>
            </a:r>
          </a:p>
          <a:p>
            <a:pPr lvl="1">
              <a:defRPr/>
            </a:pPr>
            <a:r>
              <a:rPr lang="en-GB" sz="1700" dirty="0"/>
              <a:t>Marked physiological responses  to cues</a:t>
            </a:r>
          </a:p>
          <a:p>
            <a:pPr marL="0" indent="0">
              <a:buNone/>
            </a:pPr>
            <a:r>
              <a:rPr lang="en-GB" altLang="en-US" sz="1700" b="1" dirty="0"/>
              <a:t>Hyperarousal (2 or more)</a:t>
            </a:r>
          </a:p>
          <a:p>
            <a:pPr lvl="1"/>
            <a:r>
              <a:rPr lang="en-GB" altLang="en-US" sz="1700" dirty="0"/>
              <a:t>Irritability/anger</a:t>
            </a:r>
          </a:p>
          <a:p>
            <a:pPr lvl="1"/>
            <a:r>
              <a:rPr lang="en-GB" altLang="en-US" sz="1700" dirty="0"/>
              <a:t>Reckless and self destructive behaviour</a:t>
            </a:r>
          </a:p>
          <a:p>
            <a:pPr lvl="1"/>
            <a:r>
              <a:rPr lang="en-GB" altLang="en-US" sz="1700" dirty="0"/>
              <a:t>Hyper-vigilance</a:t>
            </a:r>
          </a:p>
          <a:p>
            <a:pPr lvl="1"/>
            <a:r>
              <a:rPr lang="en-GB" altLang="en-US" sz="1700" dirty="0"/>
              <a:t>Exaggerated startle</a:t>
            </a:r>
          </a:p>
          <a:p>
            <a:pPr lvl="1"/>
            <a:r>
              <a:rPr lang="en-GB" altLang="en-US" sz="1700" dirty="0"/>
              <a:t>Problems with concentration</a:t>
            </a:r>
          </a:p>
          <a:p>
            <a:pPr lvl="1"/>
            <a:r>
              <a:rPr lang="en-GB" altLang="en-US" sz="1700" dirty="0"/>
              <a:t>Sleeping difficulties</a:t>
            </a:r>
          </a:p>
          <a:p>
            <a:endParaRPr lang="en-GB" dirty="0"/>
          </a:p>
        </p:txBody>
      </p:sp>
      <p:sp>
        <p:nvSpPr>
          <p:cNvPr id="7" name="Content Placeholder 6">
            <a:extLst>
              <a:ext uri="{FF2B5EF4-FFF2-40B4-BE49-F238E27FC236}">
                <a16:creationId xmlns:a16="http://schemas.microsoft.com/office/drawing/2014/main" id="{0073ECF5-A3E4-4D4F-AB60-274F3BB23363}"/>
              </a:ext>
            </a:extLst>
          </p:cNvPr>
          <p:cNvSpPr>
            <a:spLocks noGrp="1"/>
          </p:cNvSpPr>
          <p:nvPr>
            <p:ph sz="half" idx="2"/>
          </p:nvPr>
        </p:nvSpPr>
        <p:spPr>
          <a:solidFill>
            <a:schemeClr val="bg1">
              <a:lumMod val="95000"/>
            </a:schemeClr>
          </a:solidFill>
        </p:spPr>
        <p:txBody>
          <a:bodyPr>
            <a:noAutofit/>
          </a:bodyPr>
          <a:lstStyle/>
          <a:p>
            <a:pPr marL="0" indent="0">
              <a:buNone/>
              <a:defRPr/>
            </a:pPr>
            <a:r>
              <a:rPr lang="en-GB" sz="1600" b="1" dirty="0"/>
              <a:t>Negative thinking/mood (2 or more)</a:t>
            </a:r>
          </a:p>
          <a:p>
            <a:pPr lvl="1">
              <a:defRPr/>
            </a:pPr>
            <a:r>
              <a:rPr lang="en-GB" sz="1600" dirty="0"/>
              <a:t>Inability to remember parts of trauma</a:t>
            </a:r>
          </a:p>
          <a:p>
            <a:pPr lvl="1">
              <a:defRPr/>
            </a:pPr>
            <a:r>
              <a:rPr lang="en-GB" sz="1600" dirty="0"/>
              <a:t>Negative beliefs or expectations</a:t>
            </a:r>
          </a:p>
          <a:p>
            <a:pPr lvl="1">
              <a:defRPr/>
            </a:pPr>
            <a:r>
              <a:rPr lang="en-GB" sz="1600" dirty="0"/>
              <a:t>Distorted thinking including blaming of self or others</a:t>
            </a:r>
          </a:p>
          <a:p>
            <a:pPr lvl="1">
              <a:defRPr/>
            </a:pPr>
            <a:r>
              <a:rPr lang="en-GB" sz="1600" dirty="0"/>
              <a:t>Persistent negative affect and lack of positive emotions</a:t>
            </a:r>
          </a:p>
          <a:p>
            <a:pPr lvl="1">
              <a:defRPr/>
            </a:pPr>
            <a:r>
              <a:rPr lang="en-GB" sz="1600" dirty="0"/>
              <a:t>Lack of interest in future</a:t>
            </a:r>
          </a:p>
          <a:p>
            <a:pPr lvl="1">
              <a:defRPr/>
            </a:pPr>
            <a:r>
              <a:rPr lang="en-GB" sz="1600" dirty="0"/>
              <a:t>Feelings of detachment</a:t>
            </a:r>
          </a:p>
          <a:p>
            <a:pPr lvl="1">
              <a:defRPr/>
            </a:pPr>
            <a:r>
              <a:rPr lang="en-GB" sz="1600" dirty="0"/>
              <a:t>Inability to feel positive emotions</a:t>
            </a:r>
          </a:p>
          <a:p>
            <a:pPr marL="0" indent="0">
              <a:buNone/>
            </a:pPr>
            <a:r>
              <a:rPr lang="en-GB" altLang="en-US" sz="1600" b="1" dirty="0"/>
              <a:t>Avoidance (1 or more)</a:t>
            </a:r>
          </a:p>
          <a:p>
            <a:pPr lvl="1"/>
            <a:r>
              <a:rPr lang="en-GB" altLang="en-US" sz="1600" dirty="0"/>
              <a:t>Avoidance of distressing memories, thoughts or feelings about trauma</a:t>
            </a:r>
          </a:p>
          <a:p>
            <a:pPr lvl="1"/>
            <a:r>
              <a:rPr lang="en-GB" altLang="en-US" sz="1600" dirty="0"/>
              <a:t>Avoidance of reminders e.g. People, places, objects that cause distress</a:t>
            </a:r>
          </a:p>
          <a:p>
            <a:pPr lvl="0"/>
            <a:endParaRPr lang="en-GB" sz="2000" dirty="0"/>
          </a:p>
        </p:txBody>
      </p:sp>
    </p:spTree>
    <p:extLst>
      <p:ext uri="{BB962C8B-B14F-4D97-AF65-F5344CB8AC3E}">
        <p14:creationId xmlns:p14="http://schemas.microsoft.com/office/powerpoint/2010/main" val="384160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7">
            <a:extLst>
              <a:ext uri="{FF2B5EF4-FFF2-40B4-BE49-F238E27FC236}">
                <a16:creationId xmlns:a16="http://schemas.microsoft.com/office/drawing/2014/main" id="{3478F387-3BFE-4884-83F8-6C010CFB767B}"/>
              </a:ext>
            </a:extLst>
          </p:cNvPr>
          <p:cNvSpPr>
            <a:spLocks noChangeArrowheads="1"/>
          </p:cNvSpPr>
          <p:nvPr/>
        </p:nvSpPr>
        <p:spPr bwMode="auto">
          <a:xfrm>
            <a:off x="4643438" y="1484313"/>
            <a:ext cx="3149600" cy="1320800"/>
          </a:xfrm>
          <a:prstGeom prst="ellipse">
            <a:avLst/>
          </a:prstGeom>
          <a:solidFill>
            <a:schemeClr val="accent6">
              <a:lumMod val="60000"/>
              <a:lumOff val="40000"/>
            </a:schemeClr>
          </a:solidFill>
          <a:ln w="50800">
            <a:solidFill>
              <a:schemeClr val="tx1"/>
            </a:solidFill>
            <a:round/>
            <a:headEnd/>
            <a:tailEnd/>
          </a:ln>
        </p:spPr>
        <p:txBody>
          <a:bodyPr wrap="none" anchor="ctr"/>
          <a:lstStyle/>
          <a:p>
            <a:pPr>
              <a:defRPr/>
            </a:pPr>
            <a:endParaRPr lang="en-US">
              <a:latin typeface="Arial" charset="0"/>
            </a:endParaRPr>
          </a:p>
        </p:txBody>
      </p:sp>
      <p:sp>
        <p:nvSpPr>
          <p:cNvPr id="17411" name="Oval 8">
            <a:extLst>
              <a:ext uri="{FF2B5EF4-FFF2-40B4-BE49-F238E27FC236}">
                <a16:creationId xmlns:a16="http://schemas.microsoft.com/office/drawing/2014/main" id="{D9383CA3-63ED-4860-B56F-9DA796A00BE2}"/>
              </a:ext>
            </a:extLst>
          </p:cNvPr>
          <p:cNvSpPr>
            <a:spLocks noChangeArrowheads="1"/>
          </p:cNvSpPr>
          <p:nvPr/>
        </p:nvSpPr>
        <p:spPr bwMode="auto">
          <a:xfrm>
            <a:off x="6282532" y="3976688"/>
            <a:ext cx="1593850" cy="1225550"/>
          </a:xfrm>
          <a:prstGeom prst="ellipse">
            <a:avLst/>
          </a:prstGeom>
          <a:solidFill>
            <a:srgbClr val="FF3300"/>
          </a:solidFill>
          <a:ln w="5080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2" name="Oval 9">
            <a:extLst>
              <a:ext uri="{FF2B5EF4-FFF2-40B4-BE49-F238E27FC236}">
                <a16:creationId xmlns:a16="http://schemas.microsoft.com/office/drawing/2014/main" id="{3099A8D9-3868-4306-9A8A-EE6777734E2F}"/>
              </a:ext>
            </a:extLst>
          </p:cNvPr>
          <p:cNvSpPr>
            <a:spLocks noChangeArrowheads="1"/>
          </p:cNvSpPr>
          <p:nvPr/>
        </p:nvSpPr>
        <p:spPr bwMode="auto">
          <a:xfrm>
            <a:off x="1258888" y="1268413"/>
            <a:ext cx="1739900" cy="1663700"/>
          </a:xfrm>
          <a:prstGeom prst="ellipse">
            <a:avLst/>
          </a:prstGeom>
          <a:solidFill>
            <a:srgbClr val="00CC66"/>
          </a:solidFill>
          <a:ln w="5080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3" name="Rectangle 10">
            <a:extLst>
              <a:ext uri="{FF2B5EF4-FFF2-40B4-BE49-F238E27FC236}">
                <a16:creationId xmlns:a16="http://schemas.microsoft.com/office/drawing/2014/main" id="{EFEBEAEC-7B2A-4D79-ADBC-EF7D9A81340F}"/>
              </a:ext>
            </a:extLst>
          </p:cNvPr>
          <p:cNvSpPr>
            <a:spLocks noChangeArrowheads="1"/>
          </p:cNvSpPr>
          <p:nvPr/>
        </p:nvSpPr>
        <p:spPr bwMode="auto">
          <a:xfrm>
            <a:off x="1116013" y="3789363"/>
            <a:ext cx="3168650" cy="1187450"/>
          </a:xfrm>
          <a:prstGeom prst="rect">
            <a:avLst/>
          </a:prstGeom>
          <a:solidFill>
            <a:schemeClr val="accent1"/>
          </a:solidFill>
          <a:ln w="508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4" name="Rectangle 11">
            <a:extLst>
              <a:ext uri="{FF2B5EF4-FFF2-40B4-BE49-F238E27FC236}">
                <a16:creationId xmlns:a16="http://schemas.microsoft.com/office/drawing/2014/main" id="{C43931CB-9CE5-40CD-A48C-95D5DF03C73E}"/>
              </a:ext>
            </a:extLst>
          </p:cNvPr>
          <p:cNvSpPr>
            <a:spLocks noChangeArrowheads="1"/>
          </p:cNvSpPr>
          <p:nvPr/>
        </p:nvSpPr>
        <p:spPr bwMode="auto">
          <a:xfrm>
            <a:off x="3492500" y="908050"/>
            <a:ext cx="7794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sight</a:t>
            </a:r>
          </a:p>
        </p:txBody>
      </p:sp>
      <p:sp>
        <p:nvSpPr>
          <p:cNvPr id="17415" name="Rectangle 12">
            <a:extLst>
              <a:ext uri="{FF2B5EF4-FFF2-40B4-BE49-F238E27FC236}">
                <a16:creationId xmlns:a16="http://schemas.microsoft.com/office/drawing/2014/main" id="{B5A483F3-AE1D-49C9-99F6-AFAFC5C87428}"/>
              </a:ext>
            </a:extLst>
          </p:cNvPr>
          <p:cNvSpPr>
            <a:spLocks noChangeArrowheads="1"/>
          </p:cNvSpPr>
          <p:nvPr/>
        </p:nvSpPr>
        <p:spPr bwMode="auto">
          <a:xfrm>
            <a:off x="4859338" y="549275"/>
            <a:ext cx="9509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sound</a:t>
            </a:r>
          </a:p>
        </p:txBody>
      </p:sp>
      <p:sp>
        <p:nvSpPr>
          <p:cNvPr id="17416" name="Rectangle 13">
            <a:extLst>
              <a:ext uri="{FF2B5EF4-FFF2-40B4-BE49-F238E27FC236}">
                <a16:creationId xmlns:a16="http://schemas.microsoft.com/office/drawing/2014/main" id="{7238F361-A20A-4CCD-AEF3-2447850D4C77}"/>
              </a:ext>
            </a:extLst>
          </p:cNvPr>
          <p:cNvSpPr>
            <a:spLocks noChangeArrowheads="1"/>
          </p:cNvSpPr>
          <p:nvPr/>
        </p:nvSpPr>
        <p:spPr bwMode="auto">
          <a:xfrm>
            <a:off x="6372225" y="549275"/>
            <a:ext cx="842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smell</a:t>
            </a:r>
          </a:p>
        </p:txBody>
      </p:sp>
      <p:sp>
        <p:nvSpPr>
          <p:cNvPr id="17417" name="Rectangle 15">
            <a:extLst>
              <a:ext uri="{FF2B5EF4-FFF2-40B4-BE49-F238E27FC236}">
                <a16:creationId xmlns:a16="http://schemas.microsoft.com/office/drawing/2014/main" id="{6562F809-87D3-4244-B938-11B05A7BD60F}"/>
              </a:ext>
            </a:extLst>
          </p:cNvPr>
          <p:cNvSpPr>
            <a:spLocks noChangeArrowheads="1"/>
          </p:cNvSpPr>
          <p:nvPr/>
        </p:nvSpPr>
        <p:spPr bwMode="auto">
          <a:xfrm>
            <a:off x="7667625" y="836613"/>
            <a:ext cx="7985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taste</a:t>
            </a:r>
          </a:p>
        </p:txBody>
      </p:sp>
      <p:sp>
        <p:nvSpPr>
          <p:cNvPr id="17418" name="Rectangle 16">
            <a:extLst>
              <a:ext uri="{FF2B5EF4-FFF2-40B4-BE49-F238E27FC236}">
                <a16:creationId xmlns:a16="http://schemas.microsoft.com/office/drawing/2014/main" id="{4B54D813-533E-465B-BCAF-77EBC5EF0DAB}"/>
              </a:ext>
            </a:extLst>
          </p:cNvPr>
          <p:cNvSpPr>
            <a:spLocks noChangeArrowheads="1"/>
          </p:cNvSpPr>
          <p:nvPr/>
        </p:nvSpPr>
        <p:spPr bwMode="auto">
          <a:xfrm>
            <a:off x="5435600" y="2060575"/>
            <a:ext cx="17351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Thalamus</a:t>
            </a:r>
          </a:p>
        </p:txBody>
      </p:sp>
      <p:sp>
        <p:nvSpPr>
          <p:cNvPr id="17419" name="Rectangle 17">
            <a:extLst>
              <a:ext uri="{FF2B5EF4-FFF2-40B4-BE49-F238E27FC236}">
                <a16:creationId xmlns:a16="http://schemas.microsoft.com/office/drawing/2014/main" id="{BF64E9FC-1C75-46D0-A1E5-DDF1F7384D4F}"/>
              </a:ext>
            </a:extLst>
          </p:cNvPr>
          <p:cNvSpPr>
            <a:spLocks noChangeArrowheads="1"/>
          </p:cNvSpPr>
          <p:nvPr/>
        </p:nvSpPr>
        <p:spPr bwMode="auto">
          <a:xfrm>
            <a:off x="1547813" y="1557338"/>
            <a:ext cx="10287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Pre-</a:t>
            </a:r>
          </a:p>
          <a:p>
            <a:pPr>
              <a:spcBef>
                <a:spcPct val="0"/>
              </a:spcBef>
              <a:buClrTx/>
              <a:buSzTx/>
              <a:buFontTx/>
              <a:buNone/>
            </a:pPr>
            <a:r>
              <a:rPr lang="en-GB" altLang="en-US" sz="2400"/>
              <a:t>frontal</a:t>
            </a:r>
          </a:p>
          <a:p>
            <a:pPr>
              <a:spcBef>
                <a:spcPct val="0"/>
              </a:spcBef>
              <a:buClrTx/>
              <a:buSzTx/>
              <a:buFontTx/>
              <a:buNone/>
            </a:pPr>
            <a:r>
              <a:rPr lang="en-GB" altLang="en-US" sz="2400"/>
              <a:t>cortex</a:t>
            </a:r>
          </a:p>
        </p:txBody>
      </p:sp>
      <p:sp>
        <p:nvSpPr>
          <p:cNvPr id="17420" name="Rectangle 18">
            <a:extLst>
              <a:ext uri="{FF2B5EF4-FFF2-40B4-BE49-F238E27FC236}">
                <a16:creationId xmlns:a16="http://schemas.microsoft.com/office/drawing/2014/main" id="{C2370BA0-2D39-4610-8563-0E50FD1DE4CC}"/>
              </a:ext>
            </a:extLst>
          </p:cNvPr>
          <p:cNvSpPr>
            <a:spLocks noChangeArrowheads="1"/>
          </p:cNvSpPr>
          <p:nvPr/>
        </p:nvSpPr>
        <p:spPr bwMode="auto">
          <a:xfrm>
            <a:off x="1524000" y="4343400"/>
            <a:ext cx="2047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a:t>Hippocampus</a:t>
            </a:r>
          </a:p>
        </p:txBody>
      </p:sp>
      <p:sp>
        <p:nvSpPr>
          <p:cNvPr id="17421" name="Rectangle 19">
            <a:extLst>
              <a:ext uri="{FF2B5EF4-FFF2-40B4-BE49-F238E27FC236}">
                <a16:creationId xmlns:a16="http://schemas.microsoft.com/office/drawing/2014/main" id="{5943158A-12D9-4C04-8356-F3D64582DD24}"/>
              </a:ext>
            </a:extLst>
          </p:cNvPr>
          <p:cNvSpPr>
            <a:spLocks noChangeArrowheads="1"/>
          </p:cNvSpPr>
          <p:nvPr/>
        </p:nvSpPr>
        <p:spPr bwMode="auto">
          <a:xfrm>
            <a:off x="6296026" y="4302125"/>
            <a:ext cx="1676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dirty="0"/>
              <a:t>Amygdala</a:t>
            </a:r>
          </a:p>
        </p:txBody>
      </p:sp>
      <p:sp>
        <p:nvSpPr>
          <p:cNvPr id="17422" name="Line 20">
            <a:extLst>
              <a:ext uri="{FF2B5EF4-FFF2-40B4-BE49-F238E27FC236}">
                <a16:creationId xmlns:a16="http://schemas.microsoft.com/office/drawing/2014/main" id="{773371E6-112A-4509-934A-CC5DA0BE1223}"/>
              </a:ext>
            </a:extLst>
          </p:cNvPr>
          <p:cNvSpPr>
            <a:spLocks noChangeShapeType="1"/>
          </p:cNvSpPr>
          <p:nvPr/>
        </p:nvSpPr>
        <p:spPr bwMode="auto">
          <a:xfrm>
            <a:off x="4211638" y="1341438"/>
            <a:ext cx="831850" cy="717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3" name="Line 21">
            <a:extLst>
              <a:ext uri="{FF2B5EF4-FFF2-40B4-BE49-F238E27FC236}">
                <a16:creationId xmlns:a16="http://schemas.microsoft.com/office/drawing/2014/main" id="{1C1EDB18-A887-488E-8C04-63B927BDEDC3}"/>
              </a:ext>
            </a:extLst>
          </p:cNvPr>
          <p:cNvSpPr>
            <a:spLocks noChangeShapeType="1"/>
          </p:cNvSpPr>
          <p:nvPr/>
        </p:nvSpPr>
        <p:spPr bwMode="auto">
          <a:xfrm>
            <a:off x="5435600" y="908050"/>
            <a:ext cx="450850" cy="9080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4" name="Line 22">
            <a:extLst>
              <a:ext uri="{FF2B5EF4-FFF2-40B4-BE49-F238E27FC236}">
                <a16:creationId xmlns:a16="http://schemas.microsoft.com/office/drawing/2014/main" id="{BAADE533-E6E9-4194-8AD7-FF2994FA040D}"/>
              </a:ext>
            </a:extLst>
          </p:cNvPr>
          <p:cNvSpPr>
            <a:spLocks noChangeShapeType="1"/>
          </p:cNvSpPr>
          <p:nvPr/>
        </p:nvSpPr>
        <p:spPr bwMode="auto">
          <a:xfrm flipH="1">
            <a:off x="6659563" y="908050"/>
            <a:ext cx="1524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5" name="Line 24">
            <a:extLst>
              <a:ext uri="{FF2B5EF4-FFF2-40B4-BE49-F238E27FC236}">
                <a16:creationId xmlns:a16="http://schemas.microsoft.com/office/drawing/2014/main" id="{7AEEC2E9-059B-48BD-B530-4468FC3DDD6B}"/>
              </a:ext>
            </a:extLst>
          </p:cNvPr>
          <p:cNvSpPr>
            <a:spLocks noChangeShapeType="1"/>
          </p:cNvSpPr>
          <p:nvPr/>
        </p:nvSpPr>
        <p:spPr bwMode="auto">
          <a:xfrm flipH="1">
            <a:off x="7524750" y="1196975"/>
            <a:ext cx="3810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6" name="Line 25">
            <a:extLst>
              <a:ext uri="{FF2B5EF4-FFF2-40B4-BE49-F238E27FC236}">
                <a16:creationId xmlns:a16="http://schemas.microsoft.com/office/drawing/2014/main" id="{DC274D97-EF2B-465E-B96D-CF56248D6F5B}"/>
              </a:ext>
            </a:extLst>
          </p:cNvPr>
          <p:cNvSpPr>
            <a:spLocks noChangeShapeType="1"/>
          </p:cNvSpPr>
          <p:nvPr/>
        </p:nvSpPr>
        <p:spPr bwMode="auto">
          <a:xfrm flipH="1" flipV="1">
            <a:off x="2987675" y="1844675"/>
            <a:ext cx="1614488" cy="2667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7" name="Line 26">
            <a:extLst>
              <a:ext uri="{FF2B5EF4-FFF2-40B4-BE49-F238E27FC236}">
                <a16:creationId xmlns:a16="http://schemas.microsoft.com/office/drawing/2014/main" id="{1C709A68-D995-4482-8E02-3AEF24637E26}"/>
              </a:ext>
            </a:extLst>
          </p:cNvPr>
          <p:cNvSpPr>
            <a:spLocks noChangeShapeType="1"/>
          </p:cNvSpPr>
          <p:nvPr/>
        </p:nvSpPr>
        <p:spPr bwMode="auto">
          <a:xfrm>
            <a:off x="2987674" y="2276475"/>
            <a:ext cx="3554413" cy="1800225"/>
          </a:xfrm>
          <a:prstGeom prst="line">
            <a:avLst/>
          </a:prstGeom>
          <a:noFill/>
          <a:ln w="381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8" name="Line 27">
            <a:extLst>
              <a:ext uri="{FF2B5EF4-FFF2-40B4-BE49-F238E27FC236}">
                <a16:creationId xmlns:a16="http://schemas.microsoft.com/office/drawing/2014/main" id="{8B71808E-2038-4E12-89EC-27CAED7E36DE}"/>
              </a:ext>
            </a:extLst>
          </p:cNvPr>
          <p:cNvSpPr>
            <a:spLocks noChangeShapeType="1"/>
          </p:cNvSpPr>
          <p:nvPr/>
        </p:nvSpPr>
        <p:spPr bwMode="auto">
          <a:xfrm flipH="1" flipV="1">
            <a:off x="2339975" y="2924175"/>
            <a:ext cx="333375" cy="7556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29" name="Rectangle 33">
            <a:extLst>
              <a:ext uri="{FF2B5EF4-FFF2-40B4-BE49-F238E27FC236}">
                <a16:creationId xmlns:a16="http://schemas.microsoft.com/office/drawing/2014/main" id="{C1108344-7E60-4182-A0FE-0AB034B3B1D7}"/>
              </a:ext>
            </a:extLst>
          </p:cNvPr>
          <p:cNvSpPr>
            <a:spLocks noChangeArrowheads="1"/>
          </p:cNvSpPr>
          <p:nvPr/>
        </p:nvSpPr>
        <p:spPr bwMode="auto">
          <a:xfrm>
            <a:off x="2555875" y="5300663"/>
            <a:ext cx="1404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800" i="1"/>
              <a:t>Fuse</a:t>
            </a:r>
          </a:p>
        </p:txBody>
      </p:sp>
      <p:sp>
        <p:nvSpPr>
          <p:cNvPr id="17430" name="Line 34">
            <a:extLst>
              <a:ext uri="{FF2B5EF4-FFF2-40B4-BE49-F238E27FC236}">
                <a16:creationId xmlns:a16="http://schemas.microsoft.com/office/drawing/2014/main" id="{89003E25-B972-4018-A01A-6A1ABB73A821}"/>
              </a:ext>
            </a:extLst>
          </p:cNvPr>
          <p:cNvSpPr>
            <a:spLocks noChangeShapeType="1"/>
          </p:cNvSpPr>
          <p:nvPr/>
        </p:nvSpPr>
        <p:spPr bwMode="auto">
          <a:xfrm flipH="1">
            <a:off x="7137400" y="2708274"/>
            <a:ext cx="63500" cy="122078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31" name="Line 35">
            <a:extLst>
              <a:ext uri="{FF2B5EF4-FFF2-40B4-BE49-F238E27FC236}">
                <a16:creationId xmlns:a16="http://schemas.microsoft.com/office/drawing/2014/main" id="{2ECB2357-54AE-4783-9C74-5014FFA38CE4}"/>
              </a:ext>
            </a:extLst>
          </p:cNvPr>
          <p:cNvSpPr>
            <a:spLocks noChangeShapeType="1"/>
          </p:cNvSpPr>
          <p:nvPr/>
        </p:nvSpPr>
        <p:spPr bwMode="auto">
          <a:xfrm>
            <a:off x="6516688" y="2852738"/>
            <a:ext cx="216694" cy="11239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32" name="Line 36">
            <a:extLst>
              <a:ext uri="{FF2B5EF4-FFF2-40B4-BE49-F238E27FC236}">
                <a16:creationId xmlns:a16="http://schemas.microsoft.com/office/drawing/2014/main" id="{11E438D6-BD16-4C0F-996F-36DB2342D6FD}"/>
              </a:ext>
            </a:extLst>
          </p:cNvPr>
          <p:cNvSpPr>
            <a:spLocks noChangeShapeType="1"/>
          </p:cNvSpPr>
          <p:nvPr/>
        </p:nvSpPr>
        <p:spPr bwMode="auto">
          <a:xfrm flipH="1" flipV="1">
            <a:off x="3962400" y="4343400"/>
            <a:ext cx="2378076" cy="2857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33" name="Line 37">
            <a:extLst>
              <a:ext uri="{FF2B5EF4-FFF2-40B4-BE49-F238E27FC236}">
                <a16:creationId xmlns:a16="http://schemas.microsoft.com/office/drawing/2014/main" id="{E36FFA8B-760F-415F-A462-EADA41D66DFF}"/>
              </a:ext>
            </a:extLst>
          </p:cNvPr>
          <p:cNvSpPr>
            <a:spLocks noChangeShapeType="1"/>
          </p:cNvSpPr>
          <p:nvPr/>
        </p:nvSpPr>
        <p:spPr bwMode="auto">
          <a:xfrm flipH="1" flipV="1">
            <a:off x="3993357" y="4695031"/>
            <a:ext cx="2409825" cy="1841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34" name="Line 38">
            <a:extLst>
              <a:ext uri="{FF2B5EF4-FFF2-40B4-BE49-F238E27FC236}">
                <a16:creationId xmlns:a16="http://schemas.microsoft.com/office/drawing/2014/main" id="{52A5FDF7-E1D1-4871-A53C-81815AC5F318}"/>
              </a:ext>
            </a:extLst>
          </p:cNvPr>
          <p:cNvSpPr>
            <a:spLocks noChangeShapeType="1"/>
          </p:cNvSpPr>
          <p:nvPr/>
        </p:nvSpPr>
        <p:spPr bwMode="auto">
          <a:xfrm flipV="1">
            <a:off x="1692275" y="2924175"/>
            <a:ext cx="100013" cy="7937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435" name="Line 39">
            <a:extLst>
              <a:ext uri="{FF2B5EF4-FFF2-40B4-BE49-F238E27FC236}">
                <a16:creationId xmlns:a16="http://schemas.microsoft.com/office/drawing/2014/main" id="{B1A46D3D-46F2-4973-AAD4-7787878BC683}"/>
              </a:ext>
            </a:extLst>
          </p:cNvPr>
          <p:cNvSpPr>
            <a:spLocks noChangeShapeType="1"/>
          </p:cNvSpPr>
          <p:nvPr/>
        </p:nvSpPr>
        <p:spPr bwMode="auto">
          <a:xfrm>
            <a:off x="2700338" y="2708275"/>
            <a:ext cx="3613150" cy="1708150"/>
          </a:xfrm>
          <a:prstGeom prst="line">
            <a:avLst/>
          </a:prstGeom>
          <a:noFill/>
          <a:ln w="381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 name="Arc 34">
            <a:extLst>
              <a:ext uri="{FF2B5EF4-FFF2-40B4-BE49-F238E27FC236}">
                <a16:creationId xmlns:a16="http://schemas.microsoft.com/office/drawing/2014/main" id="{A31880FD-4184-4305-BA84-53188A88487C}"/>
              </a:ext>
            </a:extLst>
          </p:cNvPr>
          <p:cNvSpPr/>
          <p:nvPr/>
        </p:nvSpPr>
        <p:spPr>
          <a:xfrm>
            <a:off x="7164388" y="2349500"/>
            <a:ext cx="1143000" cy="5638800"/>
          </a:xfrm>
          <a:prstGeom prst="arc">
            <a:avLst>
              <a:gd name="adj1" fmla="val 15985702"/>
              <a:gd name="adj2" fmla="val 396977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7" name="Straight Connector 36">
            <a:extLst>
              <a:ext uri="{FF2B5EF4-FFF2-40B4-BE49-F238E27FC236}">
                <a16:creationId xmlns:a16="http://schemas.microsoft.com/office/drawing/2014/main" id="{A1AE6BDD-2C06-4576-AA52-B0AE0FCC0376}"/>
              </a:ext>
            </a:extLst>
          </p:cNvPr>
          <p:cNvCxnSpPr>
            <a:cxnSpLocks/>
          </p:cNvCxnSpPr>
          <p:nvPr/>
        </p:nvCxnSpPr>
        <p:spPr>
          <a:xfrm flipH="1">
            <a:off x="7474744" y="4724400"/>
            <a:ext cx="827881" cy="919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438" name="Rectangle 12">
            <a:extLst>
              <a:ext uri="{FF2B5EF4-FFF2-40B4-BE49-F238E27FC236}">
                <a16:creationId xmlns:a16="http://schemas.microsoft.com/office/drawing/2014/main" id="{8EF9071C-91E0-4496-94E9-4BA966BAFBA1}"/>
              </a:ext>
            </a:extLst>
          </p:cNvPr>
          <p:cNvSpPr>
            <a:spLocks noChangeArrowheads="1"/>
          </p:cNvSpPr>
          <p:nvPr/>
        </p:nvSpPr>
        <p:spPr bwMode="auto">
          <a:xfrm>
            <a:off x="5755482" y="5638800"/>
            <a:ext cx="2200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2400" dirty="0"/>
              <a:t>Touch &amp;</a:t>
            </a:r>
          </a:p>
          <a:p>
            <a:pPr>
              <a:spcBef>
                <a:spcPct val="0"/>
              </a:spcBef>
              <a:buClrTx/>
              <a:buSzTx/>
              <a:buFontTx/>
              <a:buNone/>
            </a:pPr>
            <a:r>
              <a:rPr lang="en-GB" altLang="en-US" sz="2400" dirty="0"/>
              <a:t>Body sensations</a:t>
            </a:r>
          </a:p>
        </p:txBody>
      </p:sp>
      <p:sp>
        <p:nvSpPr>
          <p:cNvPr id="36" name="Oval 35">
            <a:extLst>
              <a:ext uri="{FF2B5EF4-FFF2-40B4-BE49-F238E27FC236}">
                <a16:creationId xmlns:a16="http://schemas.microsoft.com/office/drawing/2014/main" id="{2E45A12B-F786-42EA-AEC5-69BF751C546D}"/>
              </a:ext>
            </a:extLst>
          </p:cNvPr>
          <p:cNvSpPr/>
          <p:nvPr/>
        </p:nvSpPr>
        <p:spPr>
          <a:xfrm>
            <a:off x="228600" y="304800"/>
            <a:ext cx="457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a:extLst>
              <a:ext uri="{FF2B5EF4-FFF2-40B4-BE49-F238E27FC236}">
                <a16:creationId xmlns:a16="http://schemas.microsoft.com/office/drawing/2014/main" id="{7A563299-A73E-4D7C-9949-BFBD325CDC46}"/>
              </a:ext>
            </a:extLst>
          </p:cNvPr>
          <p:cNvSpPr/>
          <p:nvPr/>
        </p:nvSpPr>
        <p:spPr>
          <a:xfrm>
            <a:off x="762000" y="304800"/>
            <a:ext cx="457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a:extLst>
              <a:ext uri="{FF2B5EF4-FFF2-40B4-BE49-F238E27FC236}">
                <a16:creationId xmlns:a16="http://schemas.microsoft.com/office/drawing/2014/main" id="{89E50EB2-09D9-4DE6-B5C4-EF78F4A154AD}"/>
              </a:ext>
            </a:extLst>
          </p:cNvPr>
          <p:cNvSpPr/>
          <p:nvPr/>
        </p:nvSpPr>
        <p:spPr>
          <a:xfrm>
            <a:off x="381000" y="609600"/>
            <a:ext cx="76200" cy="381000"/>
          </a:xfrm>
          <a:prstGeom prst="ellipse">
            <a:avLst/>
          </a:prstGeom>
          <a:solidFill>
            <a:schemeClr val="accent6">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Oval 40">
            <a:extLst>
              <a:ext uri="{FF2B5EF4-FFF2-40B4-BE49-F238E27FC236}">
                <a16:creationId xmlns:a16="http://schemas.microsoft.com/office/drawing/2014/main" id="{E4338523-A8C9-49BF-8F59-9E2A83BC9CA3}"/>
              </a:ext>
            </a:extLst>
          </p:cNvPr>
          <p:cNvSpPr/>
          <p:nvPr/>
        </p:nvSpPr>
        <p:spPr>
          <a:xfrm>
            <a:off x="914400" y="609600"/>
            <a:ext cx="76200" cy="381000"/>
          </a:xfrm>
          <a:prstGeom prst="ellipse">
            <a:avLst/>
          </a:prstGeom>
          <a:solidFill>
            <a:schemeClr val="accent6">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Rounded Rectangle 43">
            <a:extLst>
              <a:ext uri="{FF2B5EF4-FFF2-40B4-BE49-F238E27FC236}">
                <a16:creationId xmlns:a16="http://schemas.microsoft.com/office/drawing/2014/main" id="{5B1CDBDD-15EF-4E47-A62B-4E7D9A1A016E}"/>
              </a:ext>
            </a:extLst>
          </p:cNvPr>
          <p:cNvSpPr/>
          <p:nvPr/>
        </p:nvSpPr>
        <p:spPr>
          <a:xfrm>
            <a:off x="685800" y="533400"/>
            <a:ext cx="76200" cy="6858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Cloud 50">
            <a:extLst>
              <a:ext uri="{FF2B5EF4-FFF2-40B4-BE49-F238E27FC236}">
                <a16:creationId xmlns:a16="http://schemas.microsoft.com/office/drawing/2014/main" id="{814C8E27-20E6-4EBA-8C73-CB4AF17603AF}"/>
              </a:ext>
            </a:extLst>
          </p:cNvPr>
          <p:cNvSpPr/>
          <p:nvPr/>
        </p:nvSpPr>
        <p:spPr>
          <a:xfrm>
            <a:off x="4427538" y="3789363"/>
            <a:ext cx="381000" cy="1600200"/>
          </a:xfrm>
          <a:prstGeom prst="cloud">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45" name="Line 32">
            <a:extLst>
              <a:ext uri="{FF2B5EF4-FFF2-40B4-BE49-F238E27FC236}">
                <a16:creationId xmlns:a16="http://schemas.microsoft.com/office/drawing/2014/main" id="{331825FE-A606-4F5D-AECF-1801F927B650}"/>
              </a:ext>
            </a:extLst>
          </p:cNvPr>
          <p:cNvSpPr>
            <a:spLocks noChangeShapeType="1"/>
          </p:cNvSpPr>
          <p:nvPr/>
        </p:nvSpPr>
        <p:spPr bwMode="auto">
          <a:xfrm flipH="1">
            <a:off x="3708400" y="5157788"/>
            <a:ext cx="889000" cy="685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107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51"/>
                                        </p:tgtEl>
                                        <p:attrNameLst>
                                          <p:attrName>style.color</p:attrName>
                                        </p:attrNameLst>
                                      </p:cBhvr>
                                      <p:to>
                                        <a:schemeClr val="accent2"/>
                                      </p:to>
                                    </p:animClr>
                                    <p:animClr clrSpc="rgb" dir="cw">
                                      <p:cBhvr>
                                        <p:cTn id="7" dur="500" fill="hold"/>
                                        <p:tgtEl>
                                          <p:spTgt spid="51"/>
                                        </p:tgtEl>
                                        <p:attrNameLst>
                                          <p:attrName>fillcolor</p:attrName>
                                        </p:attrNameLst>
                                      </p:cBhvr>
                                      <p:to>
                                        <a:schemeClr val="accent2"/>
                                      </p:to>
                                    </p:animClr>
                                    <p:set>
                                      <p:cBhvr>
                                        <p:cTn id="8" dur="500" fill="hold"/>
                                        <p:tgtEl>
                                          <p:spTgt spid="51"/>
                                        </p:tgtEl>
                                        <p:attrNameLst>
                                          <p:attrName>fill.type</p:attrName>
                                        </p:attrNameLst>
                                      </p:cBhvr>
                                      <p:to>
                                        <p:strVal val="solid"/>
                                      </p:to>
                                    </p:set>
                                    <p:set>
                                      <p:cBhvr>
                                        <p:cTn id="9" dur="500" fill="hold"/>
                                        <p:tgtEl>
                                          <p:spTgt spid="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llege of Policing">
  <a:themeElements>
    <a:clrScheme name="College theme">
      <a:dk1>
        <a:srgbClr val="2E2C70"/>
      </a:dk1>
      <a:lt1>
        <a:sysClr val="window" lastClr="FFFFFF"/>
      </a:lt1>
      <a:dk2>
        <a:srgbClr val="2E2C70"/>
      </a:dk2>
      <a:lt2>
        <a:srgbClr val="FFFFFF"/>
      </a:lt2>
      <a:accent1>
        <a:srgbClr val="0D7EAB"/>
      </a:accent1>
      <a:accent2>
        <a:srgbClr val="C75000"/>
      </a:accent2>
      <a:accent3>
        <a:srgbClr val="35826A"/>
      </a:accent3>
      <a:accent4>
        <a:srgbClr val="5D4FB5"/>
      </a:accent4>
      <a:accent5>
        <a:srgbClr val="687887"/>
      </a:accent5>
      <a:accent6>
        <a:srgbClr val="DC143C"/>
      </a:accent6>
      <a:hlink>
        <a:srgbClr val="2E2C70"/>
      </a:hlink>
      <a:folHlink>
        <a:srgbClr val="650017"/>
      </a:folHlink>
    </a:clrScheme>
    <a:fontScheme name="College of Policing">
      <a:majorFont>
        <a:latin typeface="Arial"/>
        <a:ea typeface=""/>
        <a:cs typeface=""/>
      </a:majorFont>
      <a:minorFont>
        <a:latin typeface="Arial"/>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_PowerPoint_template-crime-OFF-SEN" id="{2290824B-1679-4C6E-8144-31C3D20572C3}" vid="{ACE10CB9-7C4B-4805-BB0B-B39A813BCC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2922</Words>
  <Application>Microsoft Office PowerPoint</Application>
  <PresentationFormat>On-screen Show (4:3)</PresentationFormat>
  <Paragraphs>413</Paragraphs>
  <Slides>23</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Calibri Light</vt:lpstr>
      <vt:lpstr>Lato Light</vt:lpstr>
      <vt:lpstr>Poppins</vt:lpstr>
      <vt:lpstr>Poppins Light</vt:lpstr>
      <vt:lpstr>Tahoma</vt:lpstr>
      <vt:lpstr>Times New Roman</vt:lpstr>
      <vt:lpstr>Wingdings</vt:lpstr>
      <vt:lpstr>Office Theme</vt:lpstr>
      <vt:lpstr>College of Policing</vt:lpstr>
      <vt:lpstr>Building Resilience for Employees in  Trauma Exposed Roles</vt:lpstr>
      <vt:lpstr>PowerPoint Presentation</vt:lpstr>
      <vt:lpstr>Not all injuries are visible</vt:lpstr>
      <vt:lpstr>PowerPoint Presentation</vt:lpstr>
      <vt:lpstr>Comparison between police staff and officer roles</vt:lpstr>
      <vt:lpstr>Anxiety &amp; Depression Symptoms</vt:lpstr>
      <vt:lpstr>Burnout &amp; Compassion Fatigue Symptoms</vt:lpstr>
      <vt:lpstr>PTSD Symptoms</vt:lpstr>
      <vt:lpstr>PowerPoint Presentation</vt:lpstr>
      <vt:lpstr>Blowing the fuse</vt:lpstr>
      <vt:lpstr>Compassion Fatigue</vt:lpstr>
      <vt:lpstr>Secondary/ Vicarious Trauma</vt:lpstr>
      <vt:lpstr>Neuronal Pathways in the Brain</vt:lpstr>
      <vt:lpstr>What influences Secondary Trauma developing? </vt:lpstr>
      <vt:lpstr>Secondary PTSD Symptoms</vt:lpstr>
      <vt:lpstr>Symptoms and Signs</vt:lpstr>
      <vt:lpstr>Occupational health and surveillance</vt:lpstr>
      <vt:lpstr>PowerPoint Presentation</vt:lpstr>
      <vt:lpstr>The Aims of Health Surveillance</vt:lpstr>
      <vt:lpstr>Psychological hazard</vt:lpstr>
      <vt:lpstr>Psychological health surveillance  </vt:lpstr>
      <vt:lpstr>Health Surveillance can:</vt:lpstr>
      <vt:lpstr>Mental Health Stigma, Honesty &amp;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Vicarious Trauma, Compassion Fatigue and Post-Trauma Growth</dc:title>
  <dc:creator>Noreen Tehrani</dc:creator>
  <cp:lastModifiedBy>Noreen Tehrani</cp:lastModifiedBy>
  <cp:revision>190</cp:revision>
  <cp:lastPrinted>2017-08-21T22:24:28Z</cp:lastPrinted>
  <dcterms:created xsi:type="dcterms:W3CDTF">2017-08-15T06:36:38Z</dcterms:created>
  <dcterms:modified xsi:type="dcterms:W3CDTF">2022-02-21T13:18:19Z</dcterms:modified>
</cp:coreProperties>
</file>