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2" y="2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581103"/>
          </a:xfrm>
        </p:spPr>
        <p:txBody>
          <a:bodyPr/>
          <a:lstStyle/>
          <a:p>
            <a:pPr algn="ctr"/>
            <a:r>
              <a:rPr lang="en-GB" dirty="0" smtClean="0"/>
              <a:t>THERAPEUTIC SUPPORT PROVIDED BY OHW – MENTAL HEALTH SERVICE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7420" y="3860492"/>
            <a:ext cx="6400800" cy="1947333"/>
          </a:xfrm>
        </p:spPr>
        <p:txBody>
          <a:bodyPr>
            <a:normAutofit/>
          </a:bodyPr>
          <a:lstStyle/>
          <a:p>
            <a:pPr algn="ctr"/>
            <a:r>
              <a:rPr lang="en-GB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SIGNPOSTING TO HELP INCREASE AND MAINTAIN THE RESILIENCE AND PSYCHOLOGICAL WELLBEING OF </a:t>
            </a:r>
            <a:endParaRPr lang="en-GB" sz="24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GB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POLICE OFFICERS AND STAFF</a:t>
            </a:r>
            <a:endParaRPr lang="en-GB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24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6289" y="1016693"/>
            <a:ext cx="3657600" cy="1452302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>
                <a:solidFill>
                  <a:schemeClr val="accent4">
                    <a:lumMod val="75000"/>
                  </a:schemeClr>
                </a:solidFill>
              </a:rPr>
              <a:t>FIVE LEVELS OF REFERRAL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/>
          <a:lstStyle/>
          <a:p>
            <a:pPr lvl="4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201" y="2883130"/>
            <a:ext cx="3657600" cy="345370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TIER 1 </a:t>
            </a:r>
            <a:r>
              <a:rPr lang="en-GB" dirty="0" smtClean="0"/>
              <a:t>– PEER SUPPORT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TIER 2 </a:t>
            </a:r>
            <a:r>
              <a:rPr lang="en-GB" dirty="0" smtClean="0"/>
              <a:t>– SELF-REFERRAL TO INSPIRE COUNSELLING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TIER 3 </a:t>
            </a:r>
            <a:r>
              <a:rPr lang="en-GB" dirty="0" smtClean="0"/>
              <a:t>– LOW INTENSITY PSYCHOLOGICAL THERAPY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TIER 4 </a:t>
            </a:r>
            <a:r>
              <a:rPr lang="en-GB" dirty="0" smtClean="0"/>
              <a:t>– HIGH INTENSITY PSYCHOLOGICAL THERAPY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TIER 5 </a:t>
            </a:r>
            <a:r>
              <a:rPr lang="en-GB" dirty="0" smtClean="0"/>
              <a:t>– COMMUNITY BASED SERVICES</a:t>
            </a:r>
            <a:endParaRPr lang="en-GB" dirty="0"/>
          </a:p>
        </p:txBody>
      </p:sp>
      <p:sp>
        <p:nvSpPr>
          <p:cNvPr id="5" name="Isosceles Triangle 4"/>
          <p:cNvSpPr/>
          <p:nvPr/>
        </p:nvSpPr>
        <p:spPr>
          <a:xfrm>
            <a:off x="962688" y="1016693"/>
            <a:ext cx="5386647" cy="4646814"/>
          </a:xfrm>
          <a:prstGeom prst="triangle">
            <a:avLst>
              <a:gd name="adj" fmla="val 49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TIER 5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TIER 4</a:t>
            </a:r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TIER 3</a:t>
            </a:r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TIER 2</a:t>
            </a:r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TIER 1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</p:txBody>
      </p:sp>
      <p:sp>
        <p:nvSpPr>
          <p:cNvPr id="6" name="Down Arrow 5"/>
          <p:cNvSpPr/>
          <p:nvPr/>
        </p:nvSpPr>
        <p:spPr>
          <a:xfrm rot="10800000">
            <a:off x="5765366" y="1097395"/>
            <a:ext cx="482139" cy="33749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767838" y="2415547"/>
            <a:ext cx="123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6"/>
                </a:solidFill>
              </a:rPr>
              <a:t>SEVERITY</a:t>
            </a:r>
            <a:endParaRPr lang="en-GB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54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43742"/>
          </a:xfrm>
        </p:spPr>
        <p:txBody>
          <a:bodyPr/>
          <a:lstStyle/>
          <a:p>
            <a:r>
              <a:rPr lang="en-GB" dirty="0" smtClean="0"/>
              <a:t>PEER SUPPORT SERVICES - TIER 1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446415"/>
            <a:ext cx="8535988" cy="3815542"/>
          </a:xfrm>
        </p:spPr>
        <p:txBody>
          <a:bodyPr>
            <a:normAutofit/>
          </a:bodyPr>
          <a:lstStyle/>
          <a:p>
            <a:r>
              <a:rPr lang="en-GB" dirty="0" smtClean="0"/>
              <a:t>VOLUNTEERS TRAINED IN PEER SUPPORT, MENTAL HEALTH, THERAPEUTIC SKILLS, SUICIDE PREVENTION AND PSYCHOLOGICAL FIRST AID.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PROVIDE ADHOC PERSON CENTRED PEER TO PEER SUPPORT.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MAKE OTHERS FEEL LISTENED TO, VALIDATED, THOUGHT ABOUT AND VALUED.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HELP OTHERS PROBLEM SOLVE THEIR WORK RELATED ISSUES OR CHALLENGES.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PROVIDE PRACTICAL, EMOTIONAL AND SOCIAL SUPPORT WHEN REQUIRED.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DELIVER PSYCHOLOGICAL FIRST AID TO THEIR COLLEAGUES.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solidFill>
                  <a:schemeClr val="tx1"/>
                </a:solidFill>
              </a:rPr>
              <a:t>HELP COLLEAGUES CREATE A WELLNESS AND RESILIENCE ACTION PLAN.</a:t>
            </a:r>
          </a:p>
          <a:p>
            <a:pPr marL="285750" indent="-285750">
              <a:buFontTx/>
              <a:buChar char="-"/>
            </a:pPr>
            <a:r>
              <a:rPr lang="en-GB" b="1" u="sng" dirty="0" smtClean="0">
                <a:solidFill>
                  <a:srgbClr val="FFFF00"/>
                </a:solidFill>
              </a:rPr>
              <a:t>SIGNPOST</a:t>
            </a:r>
            <a:r>
              <a:rPr lang="en-GB" sz="1400" dirty="0"/>
              <a:t> </a:t>
            </a:r>
            <a:r>
              <a:rPr lang="en-GB" sz="1400" dirty="0" smtClean="0"/>
              <a:t> </a:t>
            </a:r>
            <a:r>
              <a:rPr lang="en-GB" sz="1400" dirty="0" smtClean="0">
                <a:solidFill>
                  <a:schemeClr val="tx1"/>
                </a:solidFill>
              </a:rPr>
              <a:t>TO AVAILABLE RESOURCES.</a:t>
            </a:r>
            <a:endParaRPr lang="en-GB" b="1" u="sng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4213" y="5544589"/>
            <a:ext cx="8542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SELF-REFERRAL ONLY</a:t>
            </a:r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en-GB" dirty="0" smtClean="0"/>
              <a:t>E-mail  -  </a:t>
            </a:r>
            <a:r>
              <a:rPr lang="en-GB" dirty="0" err="1" smtClean="0"/>
              <a:t>zWellbei</a:t>
            </a:r>
            <a:r>
              <a:rPr lang="en-GB" dirty="0" smtClean="0"/>
              <a:t>#####.</a:t>
            </a:r>
          </a:p>
          <a:p>
            <a:r>
              <a:rPr lang="en-GB" b="1" u="sng" dirty="0" smtClean="0"/>
              <a:t>Management and OHW cannot request on a person’s behalf.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682985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5205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Post incident peer support service (</a:t>
            </a:r>
            <a:r>
              <a:rPr lang="en-GB" dirty="0" err="1" smtClean="0">
                <a:solidFill>
                  <a:schemeClr val="accent6">
                    <a:lumMod val="75000"/>
                  </a:schemeClr>
                </a:solidFill>
              </a:rPr>
              <a:t>pipst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) – TIER1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537854"/>
            <a:ext cx="8535988" cy="3458095"/>
          </a:xfrm>
        </p:spPr>
        <p:txBody>
          <a:bodyPr/>
          <a:lstStyle/>
          <a:p>
            <a:r>
              <a:rPr lang="en-GB" dirty="0" smtClean="0"/>
              <a:t>Accredited volunteers providing Post Incident Stress Management under clinical governance of OHW 24/7 for staff recently involved in a </a:t>
            </a:r>
            <a:r>
              <a:rPr lang="en-GB" b="1" u="sng" dirty="0" smtClean="0">
                <a:solidFill>
                  <a:schemeClr val="tx1"/>
                </a:solidFill>
              </a:rPr>
              <a:t>TRAUMATIC or VERY STRESSFUL WORK-RELATED INCIDENT.</a:t>
            </a:r>
          </a:p>
          <a:p>
            <a:pPr marL="342900" indent="-342900">
              <a:buFontTx/>
              <a:buChar char="-"/>
            </a:pPr>
            <a:r>
              <a:rPr lang="en-GB" dirty="0" smtClean="0">
                <a:solidFill>
                  <a:schemeClr val="tx1"/>
                </a:solidFill>
              </a:rPr>
              <a:t>Support staff in appreciating the responses they may experience after a traumatic incident or experience at work, while providing reassurance that these are normal and often temporary in nature.</a:t>
            </a:r>
          </a:p>
          <a:p>
            <a:pPr marL="342900" indent="-342900">
              <a:buFontTx/>
              <a:buChar char="-"/>
            </a:pPr>
            <a:r>
              <a:rPr lang="en-GB" dirty="0" smtClean="0">
                <a:solidFill>
                  <a:schemeClr val="tx1"/>
                </a:solidFill>
              </a:rPr>
              <a:t>Provides advice regarding coping mechanisms post incident and when to seek out additional support through </a:t>
            </a:r>
            <a:r>
              <a:rPr lang="en-GB" u="sng" dirty="0" smtClean="0">
                <a:solidFill>
                  <a:schemeClr val="tx1"/>
                </a:solidFill>
              </a:rPr>
              <a:t>SIGNPOSTING </a:t>
            </a:r>
            <a:r>
              <a:rPr lang="en-GB" dirty="0" smtClean="0">
                <a:solidFill>
                  <a:schemeClr val="tx1"/>
                </a:solidFill>
              </a:rPr>
              <a:t>onto other services.</a:t>
            </a:r>
            <a:endParaRPr lang="en-GB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4213" y="5187142"/>
            <a:ext cx="85678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On-call coordinator </a:t>
            </a:r>
            <a:r>
              <a:rPr lang="en-GB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ext</a:t>
            </a:r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##### or direct 0289##### available 24/7 for urgent issues.</a:t>
            </a:r>
          </a:p>
          <a:p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Email a self/supervisor request to </a:t>
            </a:r>
            <a:r>
              <a:rPr lang="en-GB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zPostIncidentPee</a:t>
            </a:r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######</a:t>
            </a:r>
          </a:p>
          <a:p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Line manager referral via SAP</a:t>
            </a:r>
          </a:p>
          <a:p>
            <a:r>
              <a:rPr lang="en-GB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(Referrals must be with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consent)</a:t>
            </a:r>
          </a:p>
        </p:txBody>
      </p:sp>
    </p:spTree>
    <p:extLst>
      <p:ext uri="{BB962C8B-B14F-4D97-AF65-F5344CB8AC3E}">
        <p14:creationId xmlns:p14="http://schemas.microsoft.com/office/powerpoint/2010/main" val="190200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0491"/>
          </a:xfrm>
        </p:spPr>
        <p:txBody>
          <a:bodyPr/>
          <a:lstStyle/>
          <a:p>
            <a:r>
              <a:rPr lang="en-GB" dirty="0" smtClean="0"/>
              <a:t>SELF-REFERRAL FOR COUNSELLING - TIER 2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413164"/>
            <a:ext cx="8535988" cy="1596043"/>
          </a:xfrm>
        </p:spPr>
        <p:txBody>
          <a:bodyPr/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INDEPENDENT SECURITY VETTED SELF-REFERRAL COUNSELLING SERVICE 24/7/365.</a:t>
            </a: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STAFF CAN SELF-REFER AND RECEIVE UP TO 6 SESSIONS.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14647" y="2834640"/>
            <a:ext cx="84055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ORGANISATIONAL OR PERSONAL STRESSORS WHICH ARE LIKELY TO BE SHORT TERM IN NATURE CAUSING OCCUPATIONAL STRESS OR MILD PSYCHOLOGICAL DISTRESS.</a:t>
            </a:r>
          </a:p>
          <a:p>
            <a:r>
              <a:rPr lang="en-GB" dirty="0" smtClean="0"/>
              <a:t>EXAMPLES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EXAM/INTERVIEW STRESS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CONFLICT/LOSS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FAMILY PROBLEMS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RELATIONSHIP BREAKDOWN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FINANCIAL CONCERN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WORK STRESS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47898" y="5935287"/>
            <a:ext cx="8372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SELF-REFERRAL ONLY</a:t>
            </a:r>
            <a:r>
              <a:rPr lang="en-GB" dirty="0" smtClean="0"/>
              <a:t>  -  PHONE 080#########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927788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02178"/>
          </a:xfrm>
        </p:spPr>
        <p:txBody>
          <a:bodyPr/>
          <a:lstStyle/>
          <a:p>
            <a:r>
              <a:rPr lang="en-GB" dirty="0" smtClean="0">
                <a:solidFill>
                  <a:srgbClr val="FF9900"/>
                </a:solidFill>
              </a:rPr>
              <a:t>Low intensity psychological therapies – tier3</a:t>
            </a:r>
            <a:endParaRPr lang="en-GB" dirty="0">
              <a:solidFill>
                <a:srgbClr val="FF99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487978"/>
            <a:ext cx="8535988" cy="1330037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EMPLOYMENT SUPPORT OFFICERS AND ASSISTANT PSYCHOLOGISTS, NON-ACCREDITED THERAPISTS PROVIDING LOW INTENSITY INTERVENTIONS UNDER </a:t>
            </a:r>
            <a:r>
              <a:rPr lang="en-GB" u="sng" dirty="0" smtClean="0">
                <a:solidFill>
                  <a:schemeClr val="tx1"/>
                </a:solidFill>
              </a:rPr>
              <a:t>SUPERVISION</a:t>
            </a:r>
            <a:r>
              <a:rPr lang="en-GB" dirty="0" smtClean="0">
                <a:solidFill>
                  <a:schemeClr val="tx1"/>
                </a:solidFill>
              </a:rPr>
              <a:t> OF A QUALIFIED CLINICAL PSYCHOLOGIST.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960" y="2876204"/>
            <a:ext cx="93767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PROVIDE SUPPORT TO STAFF TO IMPROVE THEIR PSYCHOLOGICAL WELLBEING.</a:t>
            </a:r>
          </a:p>
          <a:p>
            <a:r>
              <a:rPr lang="en-GB" dirty="0" smtClean="0">
                <a:solidFill>
                  <a:srgbClr val="FFC000"/>
                </a:solidFill>
              </a:rPr>
              <a:t>3, 6 or 8 sessions.</a:t>
            </a:r>
          </a:p>
          <a:p>
            <a:r>
              <a:rPr lang="en-GB" dirty="0" smtClean="0">
                <a:solidFill>
                  <a:srgbClr val="FFC000"/>
                </a:solidFill>
              </a:rPr>
              <a:t>Mild to moderate psychological distress causing disruption to their level of functioning at work.</a:t>
            </a:r>
          </a:p>
          <a:p>
            <a:r>
              <a:rPr lang="en-GB" dirty="0" smtClean="0">
                <a:solidFill>
                  <a:srgbClr val="FFC000"/>
                </a:solidFill>
              </a:rPr>
              <a:t>EXAMPLES of organisational/personal stressors causing occupational stress or mild/moderate distress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FFC000"/>
                </a:solidFill>
              </a:rPr>
              <a:t>SPED SCHEME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FFC000"/>
                </a:solidFill>
              </a:rPr>
              <a:t>BULLYING/HARASSMENT/GRIEVANCE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FFC000"/>
                </a:solidFill>
              </a:rPr>
              <a:t>CHANGE IN WORK ROLE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FFC000"/>
                </a:solidFill>
              </a:rPr>
              <a:t>STRESSFUL WORK DEMANDS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FFC000"/>
                </a:solidFill>
              </a:rPr>
              <a:t>PERCEIVED LACK OF SUPPORT</a:t>
            </a:r>
          </a:p>
          <a:p>
            <a:pPr marL="285750" indent="-285750">
              <a:buFontTx/>
              <a:buChar char="-"/>
            </a:pPr>
            <a:endParaRPr lang="en-GB" dirty="0" smtClean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213" y="6010102"/>
            <a:ext cx="8833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chemeClr val="tx1">
                    <a:lumMod val="75000"/>
                  </a:schemeClr>
                </a:solidFill>
              </a:rPr>
              <a:t>MANAGEMENT REFERRAL</a:t>
            </a:r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 to the OHW-MHS on SAP. </a:t>
            </a:r>
            <a:r>
              <a:rPr lang="en-GB" b="1" dirty="0" smtClean="0">
                <a:solidFill>
                  <a:schemeClr val="tx1">
                    <a:lumMod val="75000"/>
                  </a:schemeClr>
                </a:solidFill>
              </a:rPr>
              <a:t> CONSENT MUST BE OBTAINED BEFORE ANY REFERRAL TO OHW IS MADE.  </a:t>
            </a:r>
            <a:r>
              <a:rPr lang="en-GB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HIGH DEMAND.</a:t>
            </a:r>
            <a:endParaRPr lang="en-GB" b="1" u="sng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465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421591" cy="852055"/>
          </a:xfrm>
        </p:spPr>
        <p:txBody>
          <a:bodyPr/>
          <a:lstStyle/>
          <a:p>
            <a:r>
              <a:rPr lang="en-GB" dirty="0" smtClean="0"/>
              <a:t>HIGH INTENSITY PSYCHOLOGICAL THERAPIES – TIER4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354974"/>
            <a:ext cx="8535988" cy="1587731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QUALIFIED COUNSELLORS/THERAPISTS TRAINED TO ADDRESS MENTAL ILL HEALTH THROUGH ADMINISTRATION OF EVIDENCE BASED THERAPIES.</a:t>
            </a:r>
          </a:p>
          <a:p>
            <a:r>
              <a:rPr lang="en-GB" dirty="0" smtClean="0"/>
              <a:t>QUALIFIED CLINICAL PSYCHOLOGISTS TRAINED IN AN ECLECTIC ARRAY OF EVIDENCE BASED PSYCHOLOGICAL THERAPIES.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56211" y="2884516"/>
            <a:ext cx="92105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LONGER THERAPIES, 12 SESSIONS OR MORE.</a:t>
            </a:r>
          </a:p>
          <a:p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Staff reporting moderate to severe psychological distress causing significant disruption to their level of functioning in work.  </a:t>
            </a:r>
          </a:p>
          <a:p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Issues that are co-morbid, complex and long standing.</a:t>
            </a:r>
          </a:p>
          <a:p>
            <a:r>
              <a:rPr lang="en-GB" b="1" dirty="0" smtClean="0">
                <a:solidFill>
                  <a:schemeClr val="tx1">
                    <a:lumMod val="75000"/>
                  </a:schemeClr>
                </a:solidFill>
              </a:rPr>
              <a:t>Support to help improve psychological wellbeing.</a:t>
            </a:r>
            <a:endParaRPr lang="en-GB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0036" y="4563687"/>
            <a:ext cx="83792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PROBLEM EXAMPLES </a:t>
            </a:r>
          </a:p>
          <a:p>
            <a:pPr marL="285750" indent="-285750">
              <a:buFontTx/>
              <a:buChar char="-"/>
            </a:pPr>
            <a:r>
              <a:rPr lang="en-GB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Organisational/personal stressors having a </a:t>
            </a:r>
            <a:r>
              <a:rPr lang="en-GB" sz="16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severe</a:t>
            </a:r>
            <a:r>
              <a:rPr lang="en-GB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impact on mental health or functioning at work.</a:t>
            </a:r>
          </a:p>
          <a:p>
            <a:pPr marL="285750" indent="-285750">
              <a:buFontTx/>
              <a:buChar char="-"/>
            </a:pPr>
            <a:r>
              <a:rPr lang="en-GB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Recent exposure to traumatic incident &amp; presenting longstanding acute stress reactions despite having had peer support.</a:t>
            </a:r>
          </a:p>
          <a:p>
            <a:pPr marL="285750" indent="-285750">
              <a:buFontTx/>
              <a:buChar char="-"/>
            </a:pPr>
            <a:r>
              <a:rPr lang="en-GB" sz="1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Delayed psychological distress from historical work-based traumatic exposures.</a:t>
            </a:r>
            <a:endParaRPr lang="en-GB" sz="16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458" y="6133347"/>
            <a:ext cx="8463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MANAGEMENT REFERRAL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to the OHW-MHS on SAP. </a:t>
            </a: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CONSENT MUST BE OBTAINED BEFORE ANY REFERRAL TO OHW IS MADE.  </a:t>
            </a:r>
            <a:r>
              <a:rPr lang="en-GB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HIGH DEMAND.</a:t>
            </a:r>
            <a:endParaRPr lang="en-GB" b="1" u="sng" dirty="0">
              <a:solidFill>
                <a:schemeClr val="tx1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17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77566"/>
            <a:ext cx="10058400" cy="943495"/>
          </a:xfrm>
        </p:spPr>
        <p:txBody>
          <a:bodyPr/>
          <a:lstStyle/>
          <a:p>
            <a:pPr algn="ctr"/>
            <a:r>
              <a:rPr lang="en-GB" dirty="0" smtClean="0"/>
              <a:t>Community based services – tier 5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1121894"/>
            <a:ext cx="10213773" cy="1246909"/>
          </a:xfrm>
        </p:spPr>
        <p:txBody>
          <a:bodyPr/>
          <a:lstStyle/>
          <a:p>
            <a:pPr algn="ctr"/>
            <a:r>
              <a:rPr lang="en-GB" dirty="0" smtClean="0"/>
              <a:t>OHW-MHS SUPPORTS STAFF THROUGH PROBLEMS THAT ARE </a:t>
            </a:r>
          </a:p>
          <a:p>
            <a:pPr algn="ctr"/>
            <a:r>
              <a:rPr lang="en-GB" b="1" u="sng" dirty="0" smtClean="0"/>
              <a:t>DIRECTLY RELATED TO THEIR WORK / AS A RESULT OF THEIR WORK RELATED EXPERIENCES / AFFECTING THEIR FUNCTIONING AT WORK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81937" y="2579875"/>
            <a:ext cx="1042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Individuals who are experiencing longstanding mental ill health, expressing thoughts of life not worth living or evidencing signs of suicidal intent / planning should be encouraged to speak to their GP about seeking out immediate support from their local Community Mental Health </a:t>
            </a:r>
            <a:r>
              <a:rPr lang="en-GB" sz="2400" b="1" dirty="0" smtClean="0"/>
              <a:t>Team.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4211" y="4543805"/>
            <a:ext cx="9418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If you are genuinely concerned about a PSNI’s employees welfare and safety due to them reporting any degree of suicidality </a:t>
            </a:r>
            <a:r>
              <a:rPr lang="en-GB" u="sng" dirty="0"/>
              <a:t>you have grounds to break their confidentiality</a:t>
            </a:r>
            <a:r>
              <a:rPr lang="en-GB" dirty="0"/>
              <a:t> and to report this to their manager so as to help </a:t>
            </a:r>
            <a:r>
              <a:rPr lang="en-GB" dirty="0" smtClean="0"/>
              <a:t>them </a:t>
            </a:r>
            <a:r>
              <a:rPr lang="en-GB" dirty="0"/>
              <a:t>seek support from their GP or </a:t>
            </a:r>
            <a:r>
              <a:rPr lang="en-GB" dirty="0" smtClean="0"/>
              <a:t>primary </a:t>
            </a:r>
            <a:r>
              <a:rPr lang="en-GB" dirty="0"/>
              <a:t>care </a:t>
            </a:r>
            <a:r>
              <a:rPr lang="en-GB" dirty="0" smtClean="0"/>
              <a:t>provider.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14401" y="5780681"/>
            <a:ext cx="94598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</a:t>
            </a:r>
            <a:r>
              <a:rPr lang="en-GB" sz="1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ental </a:t>
            </a:r>
            <a:r>
              <a:rPr lang="en-GB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health </a:t>
            </a:r>
            <a:r>
              <a:rPr lang="en-GB" sz="1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conditions that </a:t>
            </a:r>
            <a:r>
              <a:rPr lang="en-GB" sz="1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are longstanding, acute or require specialised treatment </a:t>
            </a:r>
            <a:r>
              <a:rPr lang="en-GB" sz="1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are often better supported by therapeutic services provided by NHS or other non-statutory service providers that can provide a more holistic or specialised approach to treatment.</a:t>
            </a:r>
            <a:endParaRPr lang="en-GB" sz="1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8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1142</TotalTime>
  <Words>777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THERAPEUTIC SUPPORT PROVIDED BY OHW – MENTAL HEALTH SERVICE</vt:lpstr>
      <vt:lpstr>FIVE LEVELS OF REFERRAL</vt:lpstr>
      <vt:lpstr>PEER SUPPORT SERVICES - TIER 1</vt:lpstr>
      <vt:lpstr>Post incident peer support service (pipst) – TIER1</vt:lpstr>
      <vt:lpstr>SELF-REFERRAL FOR COUNSELLING - TIER 2</vt:lpstr>
      <vt:lpstr>Low intensity psychological therapies – tier3</vt:lpstr>
      <vt:lpstr>HIGH INTENSITY PSYCHOLOGICAL THERAPIES – TIER4</vt:lpstr>
      <vt:lpstr>Community based services – tier 5</vt:lpstr>
    </vt:vector>
  </TitlesOfParts>
  <Company>PSNI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THERAPEUTIC SUPPORT PROVIDED BY OHW – MENTAL HEALTH SERVICE</dc:title>
  <dc:creator>HUESTON Robert</dc:creator>
  <cp:lastModifiedBy>LAVERY Anne</cp:lastModifiedBy>
  <cp:revision>32</cp:revision>
  <dcterms:created xsi:type="dcterms:W3CDTF">2022-01-19T17:36:50Z</dcterms:created>
  <dcterms:modified xsi:type="dcterms:W3CDTF">2022-05-19T10:30:29Z</dcterms:modified>
</cp:coreProperties>
</file>