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409" r:id="rId2"/>
    <p:sldId id="2467" r:id="rId3"/>
    <p:sldId id="2410" r:id="rId4"/>
    <p:sldId id="2470" r:id="rId5"/>
    <p:sldId id="2407" r:id="rId6"/>
    <p:sldId id="273" r:id="rId7"/>
    <p:sldId id="2408" r:id="rId8"/>
    <p:sldId id="2413" r:id="rId9"/>
    <p:sldId id="2411" r:id="rId10"/>
    <p:sldId id="2458" r:id="rId11"/>
    <p:sldId id="2463" r:id="rId12"/>
    <p:sldId id="2464" r:id="rId13"/>
    <p:sldId id="2471" r:id="rId14"/>
    <p:sldId id="2465" r:id="rId15"/>
    <p:sldId id="2466" r:id="rId16"/>
    <p:sldId id="2472" r:id="rId17"/>
    <p:sldId id="2412" r:id="rId18"/>
    <p:sldId id="246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elcome" id="{AE810C82-654A-4B0B-9524-D639B1ECE345}">
          <p14:sldIdLst>
            <p14:sldId id="2409"/>
            <p14:sldId id="2467"/>
            <p14:sldId id="2410"/>
            <p14:sldId id="2470"/>
            <p14:sldId id="2407"/>
            <p14:sldId id="273"/>
            <p14:sldId id="2408"/>
            <p14:sldId id="2413"/>
            <p14:sldId id="2411"/>
            <p14:sldId id="2458"/>
            <p14:sldId id="2463"/>
            <p14:sldId id="2464"/>
            <p14:sldId id="2471"/>
            <p14:sldId id="2465"/>
            <p14:sldId id="2466"/>
            <p14:sldId id="2472"/>
            <p14:sldId id="2412"/>
            <p14:sldId id="2468"/>
          </p14:sldIdLst>
        </p14:section>
        <p14:section name="only use for introductions" id="{E9D2275C-F913-4BBE-B55A-6BDD2592882B}">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6269"/>
    <a:srgbClr val="0D7E9E"/>
    <a:srgbClr val="5F9A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46" autoAdjust="0"/>
    <p:restoredTop sz="96623" autoAdjust="0"/>
  </p:normalViewPr>
  <p:slideViewPr>
    <p:cSldViewPr snapToGrid="0">
      <p:cViewPr varScale="1">
        <p:scale>
          <a:sx n="120" d="100"/>
          <a:sy n="120" d="100"/>
        </p:scale>
        <p:origin x="9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BB73F9-8B36-46B3-9B1D-8DA2C2C7590F}" type="datetimeFigureOut">
              <a:rPr lang="en-GB" smtClean="0"/>
              <a:t>23/05/2022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94EB57-CC3D-48DA-9CAF-D7104FBBEB91}" type="slidenum">
              <a:rPr lang="en-GB" smtClean="0"/>
              <a:t>‹#›</a:t>
            </a:fld>
            <a:endParaRPr lang="en-GB"/>
          </a:p>
        </p:txBody>
      </p:sp>
    </p:spTree>
    <p:extLst>
      <p:ext uri="{BB962C8B-B14F-4D97-AF65-F5344CB8AC3E}">
        <p14:creationId xmlns:p14="http://schemas.microsoft.com/office/powerpoint/2010/main" val="19993454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294EB57-CC3D-48DA-9CAF-D7104FBBEB91}" type="slidenum">
              <a:rPr lang="en-GB" smtClean="0"/>
              <a:t>1</a:t>
            </a:fld>
            <a:endParaRPr lang="en-GB"/>
          </a:p>
        </p:txBody>
      </p:sp>
    </p:spTree>
    <p:extLst>
      <p:ext uri="{BB962C8B-B14F-4D97-AF65-F5344CB8AC3E}">
        <p14:creationId xmlns:p14="http://schemas.microsoft.com/office/powerpoint/2010/main" val="32892695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294EB57-CC3D-48DA-9CAF-D7104FBBEB91}" type="slidenum">
              <a:rPr lang="en-GB" smtClean="0"/>
              <a:t>16</a:t>
            </a:fld>
            <a:endParaRPr lang="en-GB"/>
          </a:p>
        </p:txBody>
      </p:sp>
    </p:spTree>
    <p:extLst>
      <p:ext uri="{BB962C8B-B14F-4D97-AF65-F5344CB8AC3E}">
        <p14:creationId xmlns:p14="http://schemas.microsoft.com/office/powerpoint/2010/main" val="1429516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294EB57-CC3D-48DA-9CAF-D7104FBBEB91}" type="slidenum">
              <a:rPr lang="en-GB" smtClean="0"/>
              <a:t>7</a:t>
            </a:fld>
            <a:endParaRPr lang="en-GB"/>
          </a:p>
        </p:txBody>
      </p:sp>
    </p:spTree>
    <p:extLst>
      <p:ext uri="{BB962C8B-B14F-4D97-AF65-F5344CB8AC3E}">
        <p14:creationId xmlns:p14="http://schemas.microsoft.com/office/powerpoint/2010/main" val="18085082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294EB57-CC3D-48DA-9CAF-D7104FBBEB91}" type="slidenum">
              <a:rPr lang="en-GB" smtClean="0"/>
              <a:t>8</a:t>
            </a:fld>
            <a:endParaRPr lang="en-GB"/>
          </a:p>
        </p:txBody>
      </p:sp>
    </p:spTree>
    <p:extLst>
      <p:ext uri="{BB962C8B-B14F-4D97-AF65-F5344CB8AC3E}">
        <p14:creationId xmlns:p14="http://schemas.microsoft.com/office/powerpoint/2010/main" val="21667814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GB" dirty="0"/>
          </a:p>
        </p:txBody>
      </p:sp>
      <p:sp>
        <p:nvSpPr>
          <p:cNvPr id="4" name="Slide Number Placeholder 3"/>
          <p:cNvSpPr>
            <a:spLocks noGrp="1"/>
          </p:cNvSpPr>
          <p:nvPr>
            <p:ph type="sldNum" sz="quarter" idx="5"/>
          </p:nvPr>
        </p:nvSpPr>
        <p:spPr/>
        <p:txBody>
          <a:bodyPr/>
          <a:lstStyle/>
          <a:p>
            <a:fld id="{6294EB57-CC3D-48DA-9CAF-D7104FBBEB91}" type="slidenum">
              <a:rPr lang="en-GB" smtClean="0"/>
              <a:t>10</a:t>
            </a:fld>
            <a:endParaRPr lang="en-GB"/>
          </a:p>
        </p:txBody>
      </p:sp>
    </p:spTree>
    <p:extLst>
      <p:ext uri="{BB962C8B-B14F-4D97-AF65-F5344CB8AC3E}">
        <p14:creationId xmlns:p14="http://schemas.microsoft.com/office/powerpoint/2010/main" val="27185085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b="0" i="0" u="none" strike="noStrike" baseline="0" dirty="0">
              <a:solidFill>
                <a:srgbClr val="000000"/>
              </a:solidFill>
              <a:latin typeface="Calibri" panose="020F0502020204030204" pitchFamily="34" charset="0"/>
            </a:endParaRPr>
          </a:p>
          <a:p>
            <a:endParaRPr lang="en-GB" dirty="0"/>
          </a:p>
        </p:txBody>
      </p:sp>
      <p:sp>
        <p:nvSpPr>
          <p:cNvPr id="4" name="Slide Number Placeholder 3"/>
          <p:cNvSpPr>
            <a:spLocks noGrp="1"/>
          </p:cNvSpPr>
          <p:nvPr>
            <p:ph type="sldNum" sz="quarter" idx="5"/>
          </p:nvPr>
        </p:nvSpPr>
        <p:spPr/>
        <p:txBody>
          <a:bodyPr/>
          <a:lstStyle/>
          <a:p>
            <a:fld id="{6294EB57-CC3D-48DA-9CAF-D7104FBBEB91}" type="slidenum">
              <a:rPr lang="en-GB" smtClean="0"/>
              <a:t>11</a:t>
            </a:fld>
            <a:endParaRPr lang="en-GB"/>
          </a:p>
        </p:txBody>
      </p:sp>
    </p:spTree>
    <p:extLst>
      <p:ext uri="{BB962C8B-B14F-4D97-AF65-F5344CB8AC3E}">
        <p14:creationId xmlns:p14="http://schemas.microsoft.com/office/powerpoint/2010/main" val="1098053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294EB57-CC3D-48DA-9CAF-D7104FBBEB91}" type="slidenum">
              <a:rPr lang="en-GB" smtClean="0"/>
              <a:t>12</a:t>
            </a:fld>
            <a:endParaRPr lang="en-GB"/>
          </a:p>
        </p:txBody>
      </p:sp>
    </p:spTree>
    <p:extLst>
      <p:ext uri="{BB962C8B-B14F-4D97-AF65-F5344CB8AC3E}">
        <p14:creationId xmlns:p14="http://schemas.microsoft.com/office/powerpoint/2010/main" val="36640176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294EB57-CC3D-48DA-9CAF-D7104FBBEB91}" type="slidenum">
              <a:rPr lang="en-GB" smtClean="0"/>
              <a:t>13</a:t>
            </a:fld>
            <a:endParaRPr lang="en-GB"/>
          </a:p>
        </p:txBody>
      </p:sp>
    </p:spTree>
    <p:extLst>
      <p:ext uri="{BB962C8B-B14F-4D97-AF65-F5344CB8AC3E}">
        <p14:creationId xmlns:p14="http://schemas.microsoft.com/office/powerpoint/2010/main" val="18117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400" dirty="0"/>
          </a:p>
        </p:txBody>
      </p:sp>
      <p:sp>
        <p:nvSpPr>
          <p:cNvPr id="4" name="Slide Number Placeholder 3"/>
          <p:cNvSpPr>
            <a:spLocks noGrp="1"/>
          </p:cNvSpPr>
          <p:nvPr>
            <p:ph type="sldNum" sz="quarter" idx="5"/>
          </p:nvPr>
        </p:nvSpPr>
        <p:spPr/>
        <p:txBody>
          <a:bodyPr/>
          <a:lstStyle/>
          <a:p>
            <a:fld id="{6294EB57-CC3D-48DA-9CAF-D7104FBBEB91}" type="slidenum">
              <a:rPr lang="en-GB" smtClean="0"/>
              <a:t>14</a:t>
            </a:fld>
            <a:endParaRPr lang="en-GB"/>
          </a:p>
        </p:txBody>
      </p:sp>
    </p:spTree>
    <p:extLst>
      <p:ext uri="{BB962C8B-B14F-4D97-AF65-F5344CB8AC3E}">
        <p14:creationId xmlns:p14="http://schemas.microsoft.com/office/powerpoint/2010/main" val="31445978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294EB57-CC3D-48DA-9CAF-D7104FBBEB91}" type="slidenum">
              <a:rPr lang="en-GB" smtClean="0"/>
              <a:t>15</a:t>
            </a:fld>
            <a:endParaRPr lang="en-GB"/>
          </a:p>
        </p:txBody>
      </p:sp>
    </p:spTree>
    <p:extLst>
      <p:ext uri="{BB962C8B-B14F-4D97-AF65-F5344CB8AC3E}">
        <p14:creationId xmlns:p14="http://schemas.microsoft.com/office/powerpoint/2010/main" val="16490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974891-F6E8-4785-91F0-5E4A97FF32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7DD2617-9D9B-4192-A1CF-4780002D5F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5E4120C-BA9E-417E-8BD5-41575FE6416C}"/>
              </a:ext>
            </a:extLst>
          </p:cNvPr>
          <p:cNvSpPr>
            <a:spLocks noGrp="1"/>
          </p:cNvSpPr>
          <p:nvPr>
            <p:ph type="dt" sz="half" idx="10"/>
          </p:nvPr>
        </p:nvSpPr>
        <p:spPr/>
        <p:txBody>
          <a:bodyPr/>
          <a:lstStyle/>
          <a:p>
            <a:fld id="{44425CC7-6D9C-4820-8530-5B39CBD2F73E}" type="datetimeFigureOut">
              <a:rPr lang="en-GB" smtClean="0"/>
              <a:t>23/05/2022</a:t>
            </a:fld>
            <a:endParaRPr lang="en-GB" dirty="0"/>
          </a:p>
        </p:txBody>
      </p:sp>
      <p:sp>
        <p:nvSpPr>
          <p:cNvPr id="5" name="Footer Placeholder 4">
            <a:extLst>
              <a:ext uri="{FF2B5EF4-FFF2-40B4-BE49-F238E27FC236}">
                <a16:creationId xmlns:a16="http://schemas.microsoft.com/office/drawing/2014/main" id="{DBC113E1-AF92-44C6-BF1C-CA764B2392D8}"/>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7F23A3C-5E0A-4559-83BE-30F2A06F59E6}"/>
              </a:ext>
            </a:extLst>
          </p:cNvPr>
          <p:cNvSpPr>
            <a:spLocks noGrp="1"/>
          </p:cNvSpPr>
          <p:nvPr>
            <p:ph type="sldNum" sz="quarter" idx="12"/>
          </p:nvPr>
        </p:nvSpPr>
        <p:spPr/>
        <p:txBody>
          <a:bodyPr/>
          <a:lstStyle/>
          <a:p>
            <a:fld id="{32E949FA-F580-42D5-A9A6-2333AC03C05D}" type="slidenum">
              <a:rPr lang="en-GB" smtClean="0"/>
              <a:t>‹#›</a:t>
            </a:fld>
            <a:endParaRPr lang="en-GB" dirty="0"/>
          </a:p>
        </p:txBody>
      </p:sp>
    </p:spTree>
    <p:extLst>
      <p:ext uri="{BB962C8B-B14F-4D97-AF65-F5344CB8AC3E}">
        <p14:creationId xmlns:p14="http://schemas.microsoft.com/office/powerpoint/2010/main" val="3557717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E33FC-2F41-4B81-B5A6-1FB47922631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919F506-4E19-4B7C-9901-EF1CC7BE35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49317F-5960-45E5-BA46-7182FB93CEC3}"/>
              </a:ext>
            </a:extLst>
          </p:cNvPr>
          <p:cNvSpPr>
            <a:spLocks noGrp="1"/>
          </p:cNvSpPr>
          <p:nvPr>
            <p:ph type="dt" sz="half" idx="10"/>
          </p:nvPr>
        </p:nvSpPr>
        <p:spPr/>
        <p:txBody>
          <a:bodyPr/>
          <a:lstStyle/>
          <a:p>
            <a:fld id="{44425CC7-6D9C-4820-8530-5B39CBD2F73E}" type="datetimeFigureOut">
              <a:rPr lang="en-GB" smtClean="0"/>
              <a:t>23/05/2022</a:t>
            </a:fld>
            <a:endParaRPr lang="en-GB" dirty="0"/>
          </a:p>
        </p:txBody>
      </p:sp>
      <p:sp>
        <p:nvSpPr>
          <p:cNvPr id="5" name="Footer Placeholder 4">
            <a:extLst>
              <a:ext uri="{FF2B5EF4-FFF2-40B4-BE49-F238E27FC236}">
                <a16:creationId xmlns:a16="http://schemas.microsoft.com/office/drawing/2014/main" id="{FCD04CAE-3822-42C5-8D38-A133CE1B465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F15421C-570B-4C2C-BCDF-333C1634D82F}"/>
              </a:ext>
            </a:extLst>
          </p:cNvPr>
          <p:cNvSpPr>
            <a:spLocks noGrp="1"/>
          </p:cNvSpPr>
          <p:nvPr>
            <p:ph type="sldNum" sz="quarter" idx="12"/>
          </p:nvPr>
        </p:nvSpPr>
        <p:spPr/>
        <p:txBody>
          <a:bodyPr/>
          <a:lstStyle/>
          <a:p>
            <a:fld id="{32E949FA-F580-42D5-A9A6-2333AC03C05D}" type="slidenum">
              <a:rPr lang="en-GB" smtClean="0"/>
              <a:t>‹#›</a:t>
            </a:fld>
            <a:endParaRPr lang="en-GB" dirty="0"/>
          </a:p>
        </p:txBody>
      </p:sp>
    </p:spTree>
    <p:extLst>
      <p:ext uri="{BB962C8B-B14F-4D97-AF65-F5344CB8AC3E}">
        <p14:creationId xmlns:p14="http://schemas.microsoft.com/office/powerpoint/2010/main" val="3926468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4EA7FF-7EDA-4B13-BF3C-22CC7EB4114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48DF8B8-A7D9-443B-8C64-BD3F2ED7E80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669943-3278-4A2A-AD46-ADE6C17E3959}"/>
              </a:ext>
            </a:extLst>
          </p:cNvPr>
          <p:cNvSpPr>
            <a:spLocks noGrp="1"/>
          </p:cNvSpPr>
          <p:nvPr>
            <p:ph type="dt" sz="half" idx="10"/>
          </p:nvPr>
        </p:nvSpPr>
        <p:spPr/>
        <p:txBody>
          <a:bodyPr/>
          <a:lstStyle/>
          <a:p>
            <a:fld id="{44425CC7-6D9C-4820-8530-5B39CBD2F73E}" type="datetimeFigureOut">
              <a:rPr lang="en-GB" smtClean="0"/>
              <a:t>23/05/2022</a:t>
            </a:fld>
            <a:endParaRPr lang="en-GB" dirty="0"/>
          </a:p>
        </p:txBody>
      </p:sp>
      <p:sp>
        <p:nvSpPr>
          <p:cNvPr id="5" name="Footer Placeholder 4">
            <a:extLst>
              <a:ext uri="{FF2B5EF4-FFF2-40B4-BE49-F238E27FC236}">
                <a16:creationId xmlns:a16="http://schemas.microsoft.com/office/drawing/2014/main" id="{DDBAA40F-248C-4023-9A1E-33907C2A5CB4}"/>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3DD5082-9216-4798-8CC8-31090595CA38}"/>
              </a:ext>
            </a:extLst>
          </p:cNvPr>
          <p:cNvSpPr>
            <a:spLocks noGrp="1"/>
          </p:cNvSpPr>
          <p:nvPr>
            <p:ph type="sldNum" sz="quarter" idx="12"/>
          </p:nvPr>
        </p:nvSpPr>
        <p:spPr/>
        <p:txBody>
          <a:bodyPr/>
          <a:lstStyle/>
          <a:p>
            <a:fld id="{32E949FA-F580-42D5-A9A6-2333AC03C05D}" type="slidenum">
              <a:rPr lang="en-GB" smtClean="0"/>
              <a:t>‹#›</a:t>
            </a:fld>
            <a:endParaRPr lang="en-GB" dirty="0"/>
          </a:p>
        </p:txBody>
      </p:sp>
    </p:spTree>
    <p:extLst>
      <p:ext uri="{BB962C8B-B14F-4D97-AF65-F5344CB8AC3E}">
        <p14:creationId xmlns:p14="http://schemas.microsoft.com/office/powerpoint/2010/main" val="804368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CN_Basic content slide">
    <p:spTree>
      <p:nvGrpSpPr>
        <p:cNvPr id="1" name=""/>
        <p:cNvGrpSpPr/>
        <p:nvPr/>
      </p:nvGrpSpPr>
      <p:grpSpPr>
        <a:xfrm>
          <a:off x="0" y="0"/>
          <a:ext cx="0" cy="0"/>
          <a:chOff x="0" y="0"/>
          <a:chExt cx="0" cy="0"/>
        </a:xfrm>
      </p:grpSpPr>
      <p:sp>
        <p:nvSpPr>
          <p:cNvPr id="5" name="Text Placeholder 10">
            <a:extLst>
              <a:ext uri="{FF2B5EF4-FFF2-40B4-BE49-F238E27FC236}">
                <a16:creationId xmlns:a16="http://schemas.microsoft.com/office/drawing/2014/main" id="{A11251B5-9943-2E40-AD93-5A2DBB26F43E}"/>
              </a:ext>
            </a:extLst>
          </p:cNvPr>
          <p:cNvSpPr>
            <a:spLocks noGrp="1"/>
          </p:cNvSpPr>
          <p:nvPr>
            <p:ph type="body" sz="quarter" idx="13" hasCustomPrompt="1"/>
          </p:nvPr>
        </p:nvSpPr>
        <p:spPr>
          <a:xfrm>
            <a:off x="1281450" y="2082854"/>
            <a:ext cx="9537891" cy="386989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None/>
              <a:tabLst/>
              <a:defRPr sz="2400" b="0" i="0" baseline="0">
                <a:latin typeface="Verdana" panose="020B0604030504040204" pitchFamily="34" charset="0"/>
                <a:ea typeface="Verdana" panose="020B0604030504040204" pitchFamily="34" charset="0"/>
                <a:cs typeface="Verdana" panose="020B060403050404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tabLst/>
              <a:defRPr/>
            </a:pPr>
            <a:r>
              <a:rPr lang="en-US" dirty="0"/>
              <a:t>Text here</a:t>
            </a:r>
          </a:p>
        </p:txBody>
      </p:sp>
      <p:sp>
        <p:nvSpPr>
          <p:cNvPr id="7" name="Title 1">
            <a:extLst>
              <a:ext uri="{FF2B5EF4-FFF2-40B4-BE49-F238E27FC236}">
                <a16:creationId xmlns:a16="http://schemas.microsoft.com/office/drawing/2014/main" id="{0AA9987A-61EA-EA4F-91BC-D14682264D88}"/>
              </a:ext>
            </a:extLst>
          </p:cNvPr>
          <p:cNvSpPr>
            <a:spLocks noGrp="1"/>
          </p:cNvSpPr>
          <p:nvPr>
            <p:ph type="title"/>
          </p:nvPr>
        </p:nvSpPr>
        <p:spPr>
          <a:xfrm>
            <a:off x="850232" y="495354"/>
            <a:ext cx="8654716" cy="419990"/>
          </a:xfrm>
          <a:prstGeom prst="rect">
            <a:avLst/>
          </a:prstGeom>
        </p:spPr>
        <p:txBody>
          <a:bodyPr/>
          <a:lstStyle>
            <a:lvl1pPr>
              <a:defRPr sz="2400">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8" name="Text Placeholder 13">
            <a:extLst>
              <a:ext uri="{FF2B5EF4-FFF2-40B4-BE49-F238E27FC236}">
                <a16:creationId xmlns:a16="http://schemas.microsoft.com/office/drawing/2014/main" id="{5506F7FE-B4A3-3145-85D4-3B2E44ABFDA7}"/>
              </a:ext>
            </a:extLst>
          </p:cNvPr>
          <p:cNvSpPr>
            <a:spLocks noGrp="1"/>
          </p:cNvSpPr>
          <p:nvPr>
            <p:ph type="body" sz="quarter" idx="15" hasCustomPrompt="1"/>
          </p:nvPr>
        </p:nvSpPr>
        <p:spPr>
          <a:xfrm>
            <a:off x="1281006" y="1494255"/>
            <a:ext cx="5350319" cy="419990"/>
          </a:xfrm>
          <a:prstGeom prst="rect">
            <a:avLst/>
          </a:prstGeom>
        </p:spPr>
        <p:txBody>
          <a:bodyPr/>
          <a:lstStyle>
            <a:lvl1pPr>
              <a:defRPr sz="2400" b="0" i="0">
                <a:solidFill>
                  <a:srgbClr val="007396"/>
                </a:solidFill>
                <a:latin typeface="Verdana" panose="020B0604030504040204" pitchFamily="34" charset="0"/>
                <a:ea typeface="Verdana" panose="020B0604030504040204" pitchFamily="34" charset="0"/>
                <a:cs typeface="Verdana" panose="020B0604030504040204" pitchFamily="34" charset="0"/>
              </a:defRPr>
            </a:lvl1pPr>
          </a:lstStyle>
          <a:p>
            <a:pPr marL="228600" marR="0" lvl="0" indent="-228600" algn="l" defTabSz="914400" rtl="0" eaLnBrk="1" fontAlgn="auto" latinLnBrk="0" hangingPunct="1">
              <a:lnSpc>
                <a:spcPct val="90000"/>
              </a:lnSpc>
              <a:spcBef>
                <a:spcPts val="500"/>
              </a:spcBef>
              <a:spcAft>
                <a:spcPts val="0"/>
              </a:spcAft>
              <a:buClrTx/>
              <a:buSzTx/>
              <a:buFont typeface="Arial"/>
              <a:buNone/>
              <a:tabLst/>
              <a:defRPr/>
            </a:pPr>
            <a:r>
              <a:rPr lang="en-US" dirty="0"/>
              <a:t>Sub-title here:</a:t>
            </a:r>
          </a:p>
        </p:txBody>
      </p:sp>
    </p:spTree>
    <p:extLst>
      <p:ext uri="{BB962C8B-B14F-4D97-AF65-F5344CB8AC3E}">
        <p14:creationId xmlns:p14="http://schemas.microsoft.com/office/powerpoint/2010/main" val="7031335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FCN_title slide 1">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3" name="Title 22">
            <a:extLst>
              <a:ext uri="{FF2B5EF4-FFF2-40B4-BE49-F238E27FC236}">
                <a16:creationId xmlns:a16="http://schemas.microsoft.com/office/drawing/2014/main" id="{C6B5A5A5-FAC3-E340-98A5-CE65D59EAEC7}"/>
              </a:ext>
            </a:extLst>
          </p:cNvPr>
          <p:cNvSpPr>
            <a:spLocks noGrp="1"/>
          </p:cNvSpPr>
          <p:nvPr>
            <p:ph type="title" hasCustomPrompt="1"/>
          </p:nvPr>
        </p:nvSpPr>
        <p:spPr>
          <a:xfrm>
            <a:off x="838200" y="3336926"/>
            <a:ext cx="10515600" cy="723446"/>
          </a:xfrm>
          <a:prstGeom prst="rect">
            <a:avLst/>
          </a:prstGeom>
        </p:spPr>
        <p:txBody>
          <a:bodyPr/>
          <a:lstStyle>
            <a:lvl1pPr>
              <a:defRPr>
                <a:latin typeface="Verdana" panose="020B0604030504040204" pitchFamily="34" charset="0"/>
                <a:ea typeface="Verdana" panose="020B0604030504040204" pitchFamily="34" charset="0"/>
                <a:cs typeface="Verdana" panose="020B0604030504040204" pitchFamily="34" charset="0"/>
              </a:defRPr>
            </a:lvl1pPr>
          </a:lstStyle>
          <a:p>
            <a:r>
              <a:rPr lang="en-US" dirty="0"/>
              <a:t>Presentation title</a:t>
            </a:r>
            <a:br>
              <a:rPr lang="en-US" dirty="0"/>
            </a:br>
            <a:endParaRPr lang="en-US" dirty="0"/>
          </a:p>
        </p:txBody>
      </p:sp>
      <p:sp>
        <p:nvSpPr>
          <p:cNvPr id="28" name="Text Placeholder 27">
            <a:extLst>
              <a:ext uri="{FF2B5EF4-FFF2-40B4-BE49-F238E27FC236}">
                <a16:creationId xmlns:a16="http://schemas.microsoft.com/office/drawing/2014/main" id="{AA00F896-BA71-D44D-B0DC-8EB63933BF32}"/>
              </a:ext>
            </a:extLst>
          </p:cNvPr>
          <p:cNvSpPr>
            <a:spLocks noGrp="1"/>
          </p:cNvSpPr>
          <p:nvPr>
            <p:ph type="body" sz="quarter" idx="10" hasCustomPrompt="1"/>
          </p:nvPr>
        </p:nvSpPr>
        <p:spPr>
          <a:xfrm>
            <a:off x="838200" y="4201432"/>
            <a:ext cx="10515600" cy="599168"/>
          </a:xfrm>
          <a:prstGeom prst="rect">
            <a:avLst/>
          </a:prstGeom>
        </p:spPr>
        <p:txBody>
          <a:bodyPr/>
          <a:lstStyle>
            <a:lvl1pPr marL="0" indent="0">
              <a:buNone/>
              <a:defRPr sz="3200" b="0"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Presentation sub-title</a:t>
            </a:r>
          </a:p>
        </p:txBody>
      </p:sp>
      <p:sp>
        <p:nvSpPr>
          <p:cNvPr id="29" name="Text Placeholder 27">
            <a:extLst>
              <a:ext uri="{FF2B5EF4-FFF2-40B4-BE49-F238E27FC236}">
                <a16:creationId xmlns:a16="http://schemas.microsoft.com/office/drawing/2014/main" id="{2A9186FF-134F-2D4E-8943-0CB711C00E89}"/>
              </a:ext>
            </a:extLst>
          </p:cNvPr>
          <p:cNvSpPr>
            <a:spLocks noGrp="1"/>
          </p:cNvSpPr>
          <p:nvPr>
            <p:ph type="body" sz="quarter" idx="11" hasCustomPrompt="1"/>
          </p:nvPr>
        </p:nvSpPr>
        <p:spPr>
          <a:xfrm>
            <a:off x="838200" y="5344432"/>
            <a:ext cx="10515600" cy="322442"/>
          </a:xfrm>
          <a:prstGeom prst="rect">
            <a:avLst/>
          </a:prstGeom>
        </p:spPr>
        <p:txBody>
          <a:bodyPr/>
          <a:lstStyle>
            <a:lvl1pPr marL="0" indent="0">
              <a:buNone/>
              <a:defRPr sz="2000" b="0" i="0">
                <a:solidFill>
                  <a:schemeClr val="bg1"/>
                </a:solidFill>
                <a:latin typeface="Verdana" panose="020B0604030504040204" pitchFamily="34" charset="0"/>
                <a:ea typeface="Verdana" panose="020B0604030504040204" pitchFamily="34" charset="0"/>
                <a:cs typeface="Verdana" panose="020B0604030504040204" pitchFamily="34" charset="0"/>
              </a:defRPr>
            </a:lvl1pPr>
          </a:lstStyle>
          <a:p>
            <a:pPr lvl="0"/>
            <a:r>
              <a:rPr lang="en-US" dirty="0" err="1"/>
              <a:t>Authour</a:t>
            </a:r>
            <a:r>
              <a:rPr lang="en-US" dirty="0"/>
              <a:t> name, date xx/xx/</a:t>
            </a:r>
            <a:r>
              <a:rPr lang="en-US" dirty="0" err="1"/>
              <a:t>xxxx</a:t>
            </a:r>
            <a:endParaRPr lang="en-US" dirty="0"/>
          </a:p>
        </p:txBody>
      </p:sp>
    </p:spTree>
    <p:extLst>
      <p:ext uri="{BB962C8B-B14F-4D97-AF65-F5344CB8AC3E}">
        <p14:creationId xmlns:p14="http://schemas.microsoft.com/office/powerpoint/2010/main" val="28803482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FCN_2 column content">
    <p:spTree>
      <p:nvGrpSpPr>
        <p:cNvPr id="1" name=""/>
        <p:cNvGrpSpPr/>
        <p:nvPr/>
      </p:nvGrpSpPr>
      <p:grpSpPr>
        <a:xfrm>
          <a:off x="0" y="0"/>
          <a:ext cx="0" cy="0"/>
          <a:chOff x="0" y="0"/>
          <a:chExt cx="0" cy="0"/>
        </a:xfrm>
      </p:grpSpPr>
      <p:sp>
        <p:nvSpPr>
          <p:cNvPr id="5" name="Text Placeholder 10">
            <a:extLst>
              <a:ext uri="{FF2B5EF4-FFF2-40B4-BE49-F238E27FC236}">
                <a16:creationId xmlns:a16="http://schemas.microsoft.com/office/drawing/2014/main" id="{A11251B5-9943-2E40-AD93-5A2DBB26F43E}"/>
              </a:ext>
            </a:extLst>
          </p:cNvPr>
          <p:cNvSpPr>
            <a:spLocks noGrp="1"/>
          </p:cNvSpPr>
          <p:nvPr>
            <p:ph type="body" sz="quarter" idx="13" hasCustomPrompt="1"/>
          </p:nvPr>
        </p:nvSpPr>
        <p:spPr>
          <a:xfrm>
            <a:off x="1281450" y="2082854"/>
            <a:ext cx="4654129" cy="386989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None/>
              <a:tabLst/>
              <a:defRPr sz="2400" b="0" i="0" baseline="0">
                <a:latin typeface="Verdana" panose="020B0604030504040204" pitchFamily="34" charset="0"/>
                <a:ea typeface="Verdana" panose="020B0604030504040204" pitchFamily="34" charset="0"/>
                <a:cs typeface="Verdana" panose="020B060403050404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tabLst/>
              <a:defRPr/>
            </a:pPr>
            <a:r>
              <a:rPr lang="en-US" dirty="0"/>
              <a:t>Text here</a:t>
            </a:r>
          </a:p>
        </p:txBody>
      </p:sp>
      <p:sp>
        <p:nvSpPr>
          <p:cNvPr id="7" name="Text Placeholder 10">
            <a:extLst>
              <a:ext uri="{FF2B5EF4-FFF2-40B4-BE49-F238E27FC236}">
                <a16:creationId xmlns:a16="http://schemas.microsoft.com/office/drawing/2014/main" id="{017C55DF-DF90-6641-BB2F-591844D4850B}"/>
              </a:ext>
            </a:extLst>
          </p:cNvPr>
          <p:cNvSpPr>
            <a:spLocks noGrp="1"/>
          </p:cNvSpPr>
          <p:nvPr>
            <p:ph type="body" sz="quarter" idx="16" hasCustomPrompt="1"/>
          </p:nvPr>
        </p:nvSpPr>
        <p:spPr>
          <a:xfrm>
            <a:off x="6256423" y="2082854"/>
            <a:ext cx="4571997" cy="386989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None/>
              <a:tabLst/>
              <a:defRPr sz="2400" b="0" i="0" baseline="0">
                <a:latin typeface="Verdana" panose="020B0604030504040204" pitchFamily="34" charset="0"/>
                <a:ea typeface="Verdana" panose="020B0604030504040204" pitchFamily="34" charset="0"/>
                <a:cs typeface="Verdana" panose="020B060403050404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tabLst/>
              <a:defRPr/>
            </a:pPr>
            <a:r>
              <a:rPr lang="en-US" dirty="0"/>
              <a:t>Text here</a:t>
            </a:r>
          </a:p>
        </p:txBody>
      </p:sp>
      <p:sp>
        <p:nvSpPr>
          <p:cNvPr id="8" name="Title 1">
            <a:extLst>
              <a:ext uri="{FF2B5EF4-FFF2-40B4-BE49-F238E27FC236}">
                <a16:creationId xmlns:a16="http://schemas.microsoft.com/office/drawing/2014/main" id="{C59FB057-E912-E343-9EAC-5CB82C76F427}"/>
              </a:ext>
            </a:extLst>
          </p:cNvPr>
          <p:cNvSpPr>
            <a:spLocks noGrp="1"/>
          </p:cNvSpPr>
          <p:nvPr>
            <p:ph type="title"/>
          </p:nvPr>
        </p:nvSpPr>
        <p:spPr>
          <a:xfrm>
            <a:off x="850232" y="495354"/>
            <a:ext cx="8654716" cy="419990"/>
          </a:xfrm>
          <a:prstGeom prst="rect">
            <a:avLst/>
          </a:prstGeom>
        </p:spPr>
        <p:txBody>
          <a:bodyPr/>
          <a:lstStyle>
            <a:lvl1pPr>
              <a:defRPr sz="2400">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9" name="Text Placeholder 13">
            <a:extLst>
              <a:ext uri="{FF2B5EF4-FFF2-40B4-BE49-F238E27FC236}">
                <a16:creationId xmlns:a16="http://schemas.microsoft.com/office/drawing/2014/main" id="{63276C83-5930-8740-AB4A-358E27471712}"/>
              </a:ext>
            </a:extLst>
          </p:cNvPr>
          <p:cNvSpPr>
            <a:spLocks noGrp="1"/>
          </p:cNvSpPr>
          <p:nvPr>
            <p:ph type="body" sz="quarter" idx="15" hasCustomPrompt="1"/>
          </p:nvPr>
        </p:nvSpPr>
        <p:spPr>
          <a:xfrm>
            <a:off x="1281006" y="1494255"/>
            <a:ext cx="5350319" cy="419990"/>
          </a:xfrm>
          <a:prstGeom prst="rect">
            <a:avLst/>
          </a:prstGeom>
        </p:spPr>
        <p:txBody>
          <a:bodyPr/>
          <a:lstStyle>
            <a:lvl1pPr>
              <a:defRPr sz="2400" b="0" i="0">
                <a:solidFill>
                  <a:srgbClr val="007396"/>
                </a:solidFill>
                <a:latin typeface="Verdana" panose="020B0604030504040204" pitchFamily="34" charset="0"/>
                <a:ea typeface="Verdana" panose="020B0604030504040204" pitchFamily="34" charset="0"/>
                <a:cs typeface="Verdana" panose="020B0604030504040204" pitchFamily="34" charset="0"/>
              </a:defRPr>
            </a:lvl1pPr>
          </a:lstStyle>
          <a:p>
            <a:pPr marL="228600" marR="0" lvl="0" indent="-228600" algn="l" defTabSz="914400" rtl="0" eaLnBrk="1" fontAlgn="auto" latinLnBrk="0" hangingPunct="1">
              <a:lnSpc>
                <a:spcPct val="90000"/>
              </a:lnSpc>
              <a:spcBef>
                <a:spcPts val="500"/>
              </a:spcBef>
              <a:spcAft>
                <a:spcPts val="0"/>
              </a:spcAft>
              <a:buClrTx/>
              <a:buSzTx/>
              <a:buFont typeface="Arial"/>
              <a:buNone/>
              <a:tabLst/>
              <a:defRPr/>
            </a:pPr>
            <a:r>
              <a:rPr lang="en-US" dirty="0"/>
              <a:t>Sub-title here:</a:t>
            </a:r>
          </a:p>
        </p:txBody>
      </p:sp>
    </p:spTree>
    <p:extLst>
      <p:ext uri="{BB962C8B-B14F-4D97-AF65-F5344CB8AC3E}">
        <p14:creationId xmlns:p14="http://schemas.microsoft.com/office/powerpoint/2010/main" val="4001041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8B1D6-B8DA-479D-B756-9D34ADE6B11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FAF6F23-C428-4076-8BB1-0694DFBE16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5EB11A-7C60-4871-BD2F-7618DB916831}"/>
              </a:ext>
            </a:extLst>
          </p:cNvPr>
          <p:cNvSpPr>
            <a:spLocks noGrp="1"/>
          </p:cNvSpPr>
          <p:nvPr>
            <p:ph type="dt" sz="half" idx="10"/>
          </p:nvPr>
        </p:nvSpPr>
        <p:spPr/>
        <p:txBody>
          <a:bodyPr/>
          <a:lstStyle/>
          <a:p>
            <a:fld id="{44425CC7-6D9C-4820-8530-5B39CBD2F73E}" type="datetimeFigureOut">
              <a:rPr lang="en-GB" smtClean="0"/>
              <a:t>23/05/2022</a:t>
            </a:fld>
            <a:endParaRPr lang="en-GB" dirty="0"/>
          </a:p>
        </p:txBody>
      </p:sp>
      <p:sp>
        <p:nvSpPr>
          <p:cNvPr id="5" name="Footer Placeholder 4">
            <a:extLst>
              <a:ext uri="{FF2B5EF4-FFF2-40B4-BE49-F238E27FC236}">
                <a16:creationId xmlns:a16="http://schemas.microsoft.com/office/drawing/2014/main" id="{E165EB15-1CD4-476A-9064-6D8DF18E20B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36B66A5-25D0-4163-95EE-373D87E8D50E}"/>
              </a:ext>
            </a:extLst>
          </p:cNvPr>
          <p:cNvSpPr>
            <a:spLocks noGrp="1"/>
          </p:cNvSpPr>
          <p:nvPr>
            <p:ph type="sldNum" sz="quarter" idx="12"/>
          </p:nvPr>
        </p:nvSpPr>
        <p:spPr/>
        <p:txBody>
          <a:bodyPr/>
          <a:lstStyle/>
          <a:p>
            <a:fld id="{32E949FA-F580-42D5-A9A6-2333AC03C05D}" type="slidenum">
              <a:rPr lang="en-GB" smtClean="0"/>
              <a:t>‹#›</a:t>
            </a:fld>
            <a:endParaRPr lang="en-GB" dirty="0"/>
          </a:p>
        </p:txBody>
      </p:sp>
    </p:spTree>
    <p:extLst>
      <p:ext uri="{BB962C8B-B14F-4D97-AF65-F5344CB8AC3E}">
        <p14:creationId xmlns:p14="http://schemas.microsoft.com/office/powerpoint/2010/main" val="850288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50A7A-4794-4F6D-9FBB-C59D2FA4A9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E3F5A33-DB38-4FD1-8B34-37A9E4E3957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AC21C4D-65E2-4B40-A38B-6C45148FF5A1}"/>
              </a:ext>
            </a:extLst>
          </p:cNvPr>
          <p:cNvSpPr>
            <a:spLocks noGrp="1"/>
          </p:cNvSpPr>
          <p:nvPr>
            <p:ph type="dt" sz="half" idx="10"/>
          </p:nvPr>
        </p:nvSpPr>
        <p:spPr/>
        <p:txBody>
          <a:bodyPr/>
          <a:lstStyle/>
          <a:p>
            <a:fld id="{44425CC7-6D9C-4820-8530-5B39CBD2F73E}" type="datetimeFigureOut">
              <a:rPr lang="en-GB" smtClean="0"/>
              <a:t>23/05/2022</a:t>
            </a:fld>
            <a:endParaRPr lang="en-GB" dirty="0"/>
          </a:p>
        </p:txBody>
      </p:sp>
      <p:sp>
        <p:nvSpPr>
          <p:cNvPr id="5" name="Footer Placeholder 4">
            <a:extLst>
              <a:ext uri="{FF2B5EF4-FFF2-40B4-BE49-F238E27FC236}">
                <a16:creationId xmlns:a16="http://schemas.microsoft.com/office/drawing/2014/main" id="{F6EB4E6C-6414-488A-8C42-E60DC34336A6}"/>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D7FA080B-EEF0-45D6-A41D-31575233B28C}"/>
              </a:ext>
            </a:extLst>
          </p:cNvPr>
          <p:cNvSpPr>
            <a:spLocks noGrp="1"/>
          </p:cNvSpPr>
          <p:nvPr>
            <p:ph type="sldNum" sz="quarter" idx="12"/>
          </p:nvPr>
        </p:nvSpPr>
        <p:spPr/>
        <p:txBody>
          <a:bodyPr/>
          <a:lstStyle/>
          <a:p>
            <a:fld id="{32E949FA-F580-42D5-A9A6-2333AC03C05D}" type="slidenum">
              <a:rPr lang="en-GB" smtClean="0"/>
              <a:t>‹#›</a:t>
            </a:fld>
            <a:endParaRPr lang="en-GB" dirty="0"/>
          </a:p>
        </p:txBody>
      </p:sp>
    </p:spTree>
    <p:extLst>
      <p:ext uri="{BB962C8B-B14F-4D97-AF65-F5344CB8AC3E}">
        <p14:creationId xmlns:p14="http://schemas.microsoft.com/office/powerpoint/2010/main" val="25163655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86DB3-6E7B-42EB-860E-65AF33FA336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F9B5800-1ECA-4275-9EA2-2E7935ADBBA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460A681-71F7-4BCF-BB5A-785205EC08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0D4F469-B5FD-4202-866A-A4889EDC4129}"/>
              </a:ext>
            </a:extLst>
          </p:cNvPr>
          <p:cNvSpPr>
            <a:spLocks noGrp="1"/>
          </p:cNvSpPr>
          <p:nvPr>
            <p:ph type="dt" sz="half" idx="10"/>
          </p:nvPr>
        </p:nvSpPr>
        <p:spPr/>
        <p:txBody>
          <a:bodyPr/>
          <a:lstStyle/>
          <a:p>
            <a:fld id="{44425CC7-6D9C-4820-8530-5B39CBD2F73E}" type="datetimeFigureOut">
              <a:rPr lang="en-GB" smtClean="0"/>
              <a:t>23/05/2022</a:t>
            </a:fld>
            <a:endParaRPr lang="en-GB" dirty="0"/>
          </a:p>
        </p:txBody>
      </p:sp>
      <p:sp>
        <p:nvSpPr>
          <p:cNvPr id="6" name="Footer Placeholder 5">
            <a:extLst>
              <a:ext uri="{FF2B5EF4-FFF2-40B4-BE49-F238E27FC236}">
                <a16:creationId xmlns:a16="http://schemas.microsoft.com/office/drawing/2014/main" id="{0EA1A655-5E35-4D2A-AEF0-3399B3D0C920}"/>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FB501A63-D242-481D-B82C-CE004D2A3688}"/>
              </a:ext>
            </a:extLst>
          </p:cNvPr>
          <p:cNvSpPr>
            <a:spLocks noGrp="1"/>
          </p:cNvSpPr>
          <p:nvPr>
            <p:ph type="sldNum" sz="quarter" idx="12"/>
          </p:nvPr>
        </p:nvSpPr>
        <p:spPr/>
        <p:txBody>
          <a:bodyPr/>
          <a:lstStyle/>
          <a:p>
            <a:fld id="{32E949FA-F580-42D5-A9A6-2333AC03C05D}" type="slidenum">
              <a:rPr lang="en-GB" smtClean="0"/>
              <a:t>‹#›</a:t>
            </a:fld>
            <a:endParaRPr lang="en-GB" dirty="0"/>
          </a:p>
        </p:txBody>
      </p:sp>
    </p:spTree>
    <p:extLst>
      <p:ext uri="{BB962C8B-B14F-4D97-AF65-F5344CB8AC3E}">
        <p14:creationId xmlns:p14="http://schemas.microsoft.com/office/powerpoint/2010/main" val="3555819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F5BA8-C0F6-4F5F-87AA-0E2D8DE3A96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5CFE284-0A47-4D7C-BE54-AFAFD92EBC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2A98D54-247F-46C5-B66C-1585D06F49B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B4B8537-6D5C-4620-939A-885EF3E48B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37E80C-8283-4C5C-AF3C-24DB2F48900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1A6BA22-81D7-43BB-B362-1CFEECB6D35A}"/>
              </a:ext>
            </a:extLst>
          </p:cNvPr>
          <p:cNvSpPr>
            <a:spLocks noGrp="1"/>
          </p:cNvSpPr>
          <p:nvPr>
            <p:ph type="dt" sz="half" idx="10"/>
          </p:nvPr>
        </p:nvSpPr>
        <p:spPr/>
        <p:txBody>
          <a:bodyPr/>
          <a:lstStyle/>
          <a:p>
            <a:fld id="{44425CC7-6D9C-4820-8530-5B39CBD2F73E}" type="datetimeFigureOut">
              <a:rPr lang="en-GB" smtClean="0"/>
              <a:t>23/05/2022</a:t>
            </a:fld>
            <a:endParaRPr lang="en-GB" dirty="0"/>
          </a:p>
        </p:txBody>
      </p:sp>
      <p:sp>
        <p:nvSpPr>
          <p:cNvPr id="8" name="Footer Placeholder 7">
            <a:extLst>
              <a:ext uri="{FF2B5EF4-FFF2-40B4-BE49-F238E27FC236}">
                <a16:creationId xmlns:a16="http://schemas.microsoft.com/office/drawing/2014/main" id="{ED22F3ED-D57A-4CC5-AFF2-3213C8F87BD1}"/>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51289694-A2A8-4D8A-98BF-3F30EE3CFDD5}"/>
              </a:ext>
            </a:extLst>
          </p:cNvPr>
          <p:cNvSpPr>
            <a:spLocks noGrp="1"/>
          </p:cNvSpPr>
          <p:nvPr>
            <p:ph type="sldNum" sz="quarter" idx="12"/>
          </p:nvPr>
        </p:nvSpPr>
        <p:spPr/>
        <p:txBody>
          <a:bodyPr/>
          <a:lstStyle/>
          <a:p>
            <a:fld id="{32E949FA-F580-42D5-A9A6-2333AC03C05D}" type="slidenum">
              <a:rPr lang="en-GB" smtClean="0"/>
              <a:t>‹#›</a:t>
            </a:fld>
            <a:endParaRPr lang="en-GB" dirty="0"/>
          </a:p>
        </p:txBody>
      </p:sp>
    </p:spTree>
    <p:extLst>
      <p:ext uri="{BB962C8B-B14F-4D97-AF65-F5344CB8AC3E}">
        <p14:creationId xmlns:p14="http://schemas.microsoft.com/office/powerpoint/2010/main" val="3935696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EAC01-20DD-4BAC-A2B2-C1073C4F945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654BBAD-5B6E-49E9-8098-1731CCA64D67}"/>
              </a:ext>
            </a:extLst>
          </p:cNvPr>
          <p:cNvSpPr>
            <a:spLocks noGrp="1"/>
          </p:cNvSpPr>
          <p:nvPr>
            <p:ph type="dt" sz="half" idx="10"/>
          </p:nvPr>
        </p:nvSpPr>
        <p:spPr/>
        <p:txBody>
          <a:bodyPr/>
          <a:lstStyle/>
          <a:p>
            <a:fld id="{44425CC7-6D9C-4820-8530-5B39CBD2F73E}" type="datetimeFigureOut">
              <a:rPr lang="en-GB" smtClean="0"/>
              <a:t>23/05/2022</a:t>
            </a:fld>
            <a:endParaRPr lang="en-GB" dirty="0"/>
          </a:p>
        </p:txBody>
      </p:sp>
      <p:sp>
        <p:nvSpPr>
          <p:cNvPr id="4" name="Footer Placeholder 3">
            <a:extLst>
              <a:ext uri="{FF2B5EF4-FFF2-40B4-BE49-F238E27FC236}">
                <a16:creationId xmlns:a16="http://schemas.microsoft.com/office/drawing/2014/main" id="{11FB1654-DAB8-4EE7-9472-D1C2E490DFB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476D0CA-3538-474F-A2A9-AF95A5CC71D9}"/>
              </a:ext>
            </a:extLst>
          </p:cNvPr>
          <p:cNvSpPr>
            <a:spLocks noGrp="1"/>
          </p:cNvSpPr>
          <p:nvPr>
            <p:ph type="sldNum" sz="quarter" idx="12"/>
          </p:nvPr>
        </p:nvSpPr>
        <p:spPr/>
        <p:txBody>
          <a:bodyPr/>
          <a:lstStyle/>
          <a:p>
            <a:fld id="{32E949FA-F580-42D5-A9A6-2333AC03C05D}" type="slidenum">
              <a:rPr lang="en-GB" smtClean="0"/>
              <a:t>‹#›</a:t>
            </a:fld>
            <a:endParaRPr lang="en-GB" dirty="0"/>
          </a:p>
        </p:txBody>
      </p:sp>
    </p:spTree>
    <p:extLst>
      <p:ext uri="{BB962C8B-B14F-4D97-AF65-F5344CB8AC3E}">
        <p14:creationId xmlns:p14="http://schemas.microsoft.com/office/powerpoint/2010/main" val="3636293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4F293D-6457-4F3A-92D8-647B774F6A5C}"/>
              </a:ext>
            </a:extLst>
          </p:cNvPr>
          <p:cNvSpPr>
            <a:spLocks noGrp="1"/>
          </p:cNvSpPr>
          <p:nvPr>
            <p:ph type="dt" sz="half" idx="10"/>
          </p:nvPr>
        </p:nvSpPr>
        <p:spPr/>
        <p:txBody>
          <a:bodyPr/>
          <a:lstStyle/>
          <a:p>
            <a:fld id="{44425CC7-6D9C-4820-8530-5B39CBD2F73E}" type="datetimeFigureOut">
              <a:rPr lang="en-GB" smtClean="0"/>
              <a:t>23/05/2022</a:t>
            </a:fld>
            <a:endParaRPr lang="en-GB" dirty="0"/>
          </a:p>
        </p:txBody>
      </p:sp>
      <p:sp>
        <p:nvSpPr>
          <p:cNvPr id="3" name="Footer Placeholder 2">
            <a:extLst>
              <a:ext uri="{FF2B5EF4-FFF2-40B4-BE49-F238E27FC236}">
                <a16:creationId xmlns:a16="http://schemas.microsoft.com/office/drawing/2014/main" id="{00517E02-5D28-4E30-9F9B-E0E70C9B0842}"/>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3B39002D-5688-4DF9-8498-C7F415B820DD}"/>
              </a:ext>
            </a:extLst>
          </p:cNvPr>
          <p:cNvSpPr>
            <a:spLocks noGrp="1"/>
          </p:cNvSpPr>
          <p:nvPr>
            <p:ph type="sldNum" sz="quarter" idx="12"/>
          </p:nvPr>
        </p:nvSpPr>
        <p:spPr/>
        <p:txBody>
          <a:bodyPr/>
          <a:lstStyle/>
          <a:p>
            <a:fld id="{32E949FA-F580-42D5-A9A6-2333AC03C05D}" type="slidenum">
              <a:rPr lang="en-GB" smtClean="0"/>
              <a:t>‹#›</a:t>
            </a:fld>
            <a:endParaRPr lang="en-GB" dirty="0"/>
          </a:p>
        </p:txBody>
      </p:sp>
    </p:spTree>
    <p:extLst>
      <p:ext uri="{BB962C8B-B14F-4D97-AF65-F5344CB8AC3E}">
        <p14:creationId xmlns:p14="http://schemas.microsoft.com/office/powerpoint/2010/main" val="1921900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52D69-FB31-4D2A-B76C-3993CBB52F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75A8698-74C1-46AE-A8FB-14A98EBFA2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265C8BE-A76E-4840-B451-D13D20237A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4AA94E-5418-443A-A581-5B51BD32F2AF}"/>
              </a:ext>
            </a:extLst>
          </p:cNvPr>
          <p:cNvSpPr>
            <a:spLocks noGrp="1"/>
          </p:cNvSpPr>
          <p:nvPr>
            <p:ph type="dt" sz="half" idx="10"/>
          </p:nvPr>
        </p:nvSpPr>
        <p:spPr/>
        <p:txBody>
          <a:bodyPr/>
          <a:lstStyle/>
          <a:p>
            <a:fld id="{44425CC7-6D9C-4820-8530-5B39CBD2F73E}" type="datetimeFigureOut">
              <a:rPr lang="en-GB" smtClean="0"/>
              <a:t>23/05/2022</a:t>
            </a:fld>
            <a:endParaRPr lang="en-GB" dirty="0"/>
          </a:p>
        </p:txBody>
      </p:sp>
      <p:sp>
        <p:nvSpPr>
          <p:cNvPr id="6" name="Footer Placeholder 5">
            <a:extLst>
              <a:ext uri="{FF2B5EF4-FFF2-40B4-BE49-F238E27FC236}">
                <a16:creationId xmlns:a16="http://schemas.microsoft.com/office/drawing/2014/main" id="{36DB6133-3CA2-4265-9B23-F526251130E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9BC56B87-F1AE-4C17-8D00-E43CE4565A82}"/>
              </a:ext>
            </a:extLst>
          </p:cNvPr>
          <p:cNvSpPr>
            <a:spLocks noGrp="1"/>
          </p:cNvSpPr>
          <p:nvPr>
            <p:ph type="sldNum" sz="quarter" idx="12"/>
          </p:nvPr>
        </p:nvSpPr>
        <p:spPr/>
        <p:txBody>
          <a:bodyPr/>
          <a:lstStyle/>
          <a:p>
            <a:fld id="{32E949FA-F580-42D5-A9A6-2333AC03C05D}" type="slidenum">
              <a:rPr lang="en-GB" smtClean="0"/>
              <a:t>‹#›</a:t>
            </a:fld>
            <a:endParaRPr lang="en-GB" dirty="0"/>
          </a:p>
        </p:txBody>
      </p:sp>
    </p:spTree>
    <p:extLst>
      <p:ext uri="{BB962C8B-B14F-4D97-AF65-F5344CB8AC3E}">
        <p14:creationId xmlns:p14="http://schemas.microsoft.com/office/powerpoint/2010/main" val="4214243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95DA8C-5F50-481A-839B-D0A6CC9684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28058429-1E6A-455B-B0C0-8102398EE0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9C083DC5-302A-4109-ABF6-FC08150B38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5027035-98FE-4916-B3BF-8121DA6A9113}"/>
              </a:ext>
            </a:extLst>
          </p:cNvPr>
          <p:cNvSpPr>
            <a:spLocks noGrp="1"/>
          </p:cNvSpPr>
          <p:nvPr>
            <p:ph type="dt" sz="half" idx="10"/>
          </p:nvPr>
        </p:nvSpPr>
        <p:spPr/>
        <p:txBody>
          <a:bodyPr/>
          <a:lstStyle/>
          <a:p>
            <a:fld id="{44425CC7-6D9C-4820-8530-5B39CBD2F73E}" type="datetimeFigureOut">
              <a:rPr lang="en-GB" smtClean="0"/>
              <a:t>23/05/2022</a:t>
            </a:fld>
            <a:endParaRPr lang="en-GB" dirty="0"/>
          </a:p>
        </p:txBody>
      </p:sp>
      <p:sp>
        <p:nvSpPr>
          <p:cNvPr id="6" name="Footer Placeholder 5">
            <a:extLst>
              <a:ext uri="{FF2B5EF4-FFF2-40B4-BE49-F238E27FC236}">
                <a16:creationId xmlns:a16="http://schemas.microsoft.com/office/drawing/2014/main" id="{359C2D20-D518-4271-94A1-F0A9EEBDFC1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2261DBAE-6CA6-41F8-84A6-77E6FE0B2144}"/>
              </a:ext>
            </a:extLst>
          </p:cNvPr>
          <p:cNvSpPr>
            <a:spLocks noGrp="1"/>
          </p:cNvSpPr>
          <p:nvPr>
            <p:ph type="sldNum" sz="quarter" idx="12"/>
          </p:nvPr>
        </p:nvSpPr>
        <p:spPr/>
        <p:txBody>
          <a:bodyPr/>
          <a:lstStyle/>
          <a:p>
            <a:fld id="{32E949FA-F580-42D5-A9A6-2333AC03C05D}" type="slidenum">
              <a:rPr lang="en-GB" smtClean="0"/>
              <a:t>‹#›</a:t>
            </a:fld>
            <a:endParaRPr lang="en-GB" dirty="0"/>
          </a:p>
        </p:txBody>
      </p:sp>
    </p:spTree>
    <p:extLst>
      <p:ext uri="{BB962C8B-B14F-4D97-AF65-F5344CB8AC3E}">
        <p14:creationId xmlns:p14="http://schemas.microsoft.com/office/powerpoint/2010/main" val="2841255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6336C8-82B8-495E-9479-29D2FF2754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9B63C88-7160-4732-87A8-0B8AC317D8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DB93F1B-85B2-4462-926C-79005E44468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425CC7-6D9C-4820-8530-5B39CBD2F73E}" type="datetimeFigureOut">
              <a:rPr lang="en-GB" smtClean="0"/>
              <a:t>23/05/2022</a:t>
            </a:fld>
            <a:endParaRPr lang="en-GB" dirty="0"/>
          </a:p>
        </p:txBody>
      </p:sp>
      <p:sp>
        <p:nvSpPr>
          <p:cNvPr id="5" name="Footer Placeholder 4">
            <a:extLst>
              <a:ext uri="{FF2B5EF4-FFF2-40B4-BE49-F238E27FC236}">
                <a16:creationId xmlns:a16="http://schemas.microsoft.com/office/drawing/2014/main" id="{DA663B63-126E-4652-AF26-875C46C7D9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31C98D0A-7244-4F9B-BF56-C81362F400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E949FA-F580-42D5-A9A6-2333AC03C05D}" type="slidenum">
              <a:rPr lang="en-GB" smtClean="0"/>
              <a:t>‹#›</a:t>
            </a:fld>
            <a:endParaRPr lang="en-GB" dirty="0"/>
          </a:p>
        </p:txBody>
      </p:sp>
    </p:spTree>
    <p:extLst>
      <p:ext uri="{BB962C8B-B14F-4D97-AF65-F5344CB8AC3E}">
        <p14:creationId xmlns:p14="http://schemas.microsoft.com/office/powerpoint/2010/main" val="825786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29545-090B-4335-B706-A725403B6A40}"/>
              </a:ext>
            </a:extLst>
          </p:cNvPr>
          <p:cNvSpPr>
            <a:spLocks noGrp="1"/>
          </p:cNvSpPr>
          <p:nvPr>
            <p:ph type="title"/>
          </p:nvPr>
        </p:nvSpPr>
        <p:spPr>
          <a:xfrm>
            <a:off x="1232263" y="2801923"/>
            <a:ext cx="8773886" cy="3624044"/>
          </a:xfrm>
          <a:solidFill>
            <a:srgbClr val="066269"/>
          </a:solidFill>
        </p:spPr>
        <p:txBody>
          <a:bodyPr>
            <a:normAutofit fontScale="90000"/>
          </a:bodyPr>
          <a:lstStyle/>
          <a:p>
            <a:br>
              <a:rPr lang="en-GB" sz="3600" dirty="0">
                <a:solidFill>
                  <a:schemeClr val="bg1"/>
                </a:solidFill>
              </a:rPr>
            </a:br>
            <a:br>
              <a:rPr lang="en-GB" sz="3100" dirty="0">
                <a:solidFill>
                  <a:schemeClr val="bg1"/>
                </a:solidFill>
              </a:rPr>
            </a:br>
            <a:br>
              <a:rPr lang="en-GB" sz="3100" dirty="0">
                <a:solidFill>
                  <a:schemeClr val="bg1"/>
                </a:solidFill>
              </a:rPr>
            </a:br>
            <a:br>
              <a:rPr lang="en-GB" sz="3100" dirty="0">
                <a:solidFill>
                  <a:schemeClr val="bg1"/>
                </a:solidFill>
              </a:rPr>
            </a:br>
            <a:br>
              <a:rPr lang="en-GB" sz="3100" dirty="0">
                <a:solidFill>
                  <a:schemeClr val="bg1"/>
                </a:solidFill>
              </a:rPr>
            </a:br>
            <a:br>
              <a:rPr lang="en-GB" sz="3100" dirty="0">
                <a:solidFill>
                  <a:schemeClr val="bg1"/>
                </a:solidFill>
              </a:rPr>
            </a:br>
            <a:br>
              <a:rPr lang="en-GB" sz="3100" dirty="0">
                <a:solidFill>
                  <a:schemeClr val="bg1"/>
                </a:solidFill>
              </a:rPr>
            </a:br>
            <a:r>
              <a:rPr lang="en-GB" sz="3100" dirty="0">
                <a:solidFill>
                  <a:schemeClr val="bg1"/>
                </a:solidFill>
              </a:rPr>
              <a:t>-Welcome to the festival</a:t>
            </a:r>
            <a:br>
              <a:rPr lang="en-GB" sz="3100" dirty="0">
                <a:solidFill>
                  <a:schemeClr val="bg1"/>
                </a:solidFill>
              </a:rPr>
            </a:br>
            <a:br>
              <a:rPr lang="en-GB" sz="3100" dirty="0">
                <a:solidFill>
                  <a:schemeClr val="bg1"/>
                </a:solidFill>
              </a:rPr>
            </a:br>
            <a:r>
              <a:rPr lang="en-GB" sz="3100" dirty="0">
                <a:solidFill>
                  <a:schemeClr val="bg1"/>
                </a:solidFill>
              </a:rPr>
              <a:t>-please put your cameras off and mute your mic</a:t>
            </a:r>
            <a:br>
              <a:rPr lang="en-GB" sz="3100" dirty="0">
                <a:solidFill>
                  <a:schemeClr val="bg1"/>
                </a:solidFill>
              </a:rPr>
            </a:br>
            <a:br>
              <a:rPr lang="en-GB" sz="3100" dirty="0">
                <a:solidFill>
                  <a:schemeClr val="bg1"/>
                </a:solidFill>
              </a:rPr>
            </a:br>
            <a:r>
              <a:rPr lang="en-GB" sz="3100" dirty="0">
                <a:solidFill>
                  <a:schemeClr val="bg1"/>
                </a:solidFill>
              </a:rPr>
              <a:t>-grab yourself a coffee and we will start at 9:45</a:t>
            </a:r>
            <a:br>
              <a:rPr lang="en-GB" sz="3100" dirty="0">
                <a:solidFill>
                  <a:schemeClr val="bg1"/>
                </a:solidFill>
              </a:rPr>
            </a:br>
            <a:br>
              <a:rPr lang="en-GB" sz="3100" dirty="0">
                <a:solidFill>
                  <a:schemeClr val="bg1"/>
                </a:solidFill>
              </a:rPr>
            </a:br>
            <a:r>
              <a:rPr lang="en-GB" sz="3100" dirty="0">
                <a:solidFill>
                  <a:schemeClr val="bg1"/>
                </a:solidFill>
              </a:rPr>
              <a:t>-check out the agenda on the following slide…</a:t>
            </a:r>
            <a:br>
              <a:rPr lang="en-GB" sz="3100" dirty="0">
                <a:solidFill>
                  <a:schemeClr val="bg1"/>
                </a:solidFill>
              </a:rPr>
            </a:br>
            <a:br>
              <a:rPr lang="en-GB" sz="3100" dirty="0">
                <a:solidFill>
                  <a:schemeClr val="bg1"/>
                </a:solidFill>
              </a:rPr>
            </a:br>
            <a:br>
              <a:rPr lang="en-GB" dirty="0">
                <a:solidFill>
                  <a:schemeClr val="bg1"/>
                </a:solidFill>
              </a:rPr>
            </a:br>
            <a:br>
              <a:rPr lang="en-GB" dirty="0">
                <a:solidFill>
                  <a:schemeClr val="bg1"/>
                </a:solidFill>
              </a:rPr>
            </a:br>
            <a:br>
              <a:rPr lang="en-GB" dirty="0">
                <a:solidFill>
                  <a:schemeClr val="bg1"/>
                </a:solidFill>
              </a:rPr>
            </a:br>
            <a:r>
              <a:rPr lang="en-GB" dirty="0">
                <a:solidFill>
                  <a:schemeClr val="bg1"/>
                </a:solidFill>
              </a:rPr>
              <a:t>			</a:t>
            </a:r>
            <a:endParaRPr lang="en-GB" sz="4000" dirty="0">
              <a:solidFill>
                <a:schemeClr val="bg1"/>
              </a:solidFill>
            </a:endParaRPr>
          </a:p>
        </p:txBody>
      </p:sp>
      <p:sp>
        <p:nvSpPr>
          <p:cNvPr id="3" name="TextBox 2">
            <a:extLst>
              <a:ext uri="{FF2B5EF4-FFF2-40B4-BE49-F238E27FC236}">
                <a16:creationId xmlns:a16="http://schemas.microsoft.com/office/drawing/2014/main" id="{D9E2F2BD-E067-49EB-85F8-B8E8ADB74678}"/>
              </a:ext>
            </a:extLst>
          </p:cNvPr>
          <p:cNvSpPr txBox="1"/>
          <p:nvPr/>
        </p:nvSpPr>
        <p:spPr>
          <a:xfrm>
            <a:off x="0" y="651916"/>
            <a:ext cx="12191999" cy="1754326"/>
          </a:xfrm>
          <a:prstGeom prst="rect">
            <a:avLst/>
          </a:prstGeom>
          <a:solidFill>
            <a:srgbClr val="FFC000"/>
          </a:solidFill>
          <a:ln>
            <a:solidFill>
              <a:schemeClr val="bg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dirty="0">
                <a:ln>
                  <a:noFill/>
                </a:ln>
                <a:solidFill>
                  <a:srgbClr val="066269"/>
                </a:solidFill>
                <a:effectLst/>
                <a:uLnTx/>
                <a:uFillTx/>
                <a:latin typeface="Calibri" panose="020F0502020204030204"/>
                <a:ea typeface="+mn-ea"/>
                <a:cs typeface="+mn-cs"/>
              </a:rPr>
              <a:t>Forensic Wellbeing Festival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dirty="0">
                <a:ln>
                  <a:noFill/>
                </a:ln>
                <a:solidFill>
                  <a:prstClr val="white"/>
                </a:solidFill>
                <a:effectLst/>
                <a:uLnTx/>
                <a:uFillTx/>
                <a:latin typeface="Calibri" panose="020F0502020204030204"/>
                <a:ea typeface="+mn-ea"/>
                <a:cs typeface="+mn-cs"/>
              </a:rPr>
              <a:t>16 – 20 May 2022</a:t>
            </a:r>
          </a:p>
        </p:txBody>
      </p:sp>
      <p:sp>
        <p:nvSpPr>
          <p:cNvPr id="4" name="TextBox 3">
            <a:extLst>
              <a:ext uri="{FF2B5EF4-FFF2-40B4-BE49-F238E27FC236}">
                <a16:creationId xmlns:a16="http://schemas.microsoft.com/office/drawing/2014/main" id="{7BF9A54F-D3F4-44C8-AC2A-7CE713D2F37A}"/>
              </a:ext>
            </a:extLst>
          </p:cNvPr>
          <p:cNvSpPr txBox="1"/>
          <p:nvPr/>
        </p:nvSpPr>
        <p:spPr>
          <a:xfrm>
            <a:off x="9300754" y="113211"/>
            <a:ext cx="2551612" cy="861774"/>
          </a:xfrm>
          <a:prstGeom prst="rect">
            <a:avLst/>
          </a:prstGeom>
          <a:noFill/>
        </p:spPr>
        <p:txBody>
          <a:bodyPr wrap="square" rtlCol="0">
            <a:spAutoFit/>
          </a:bodyPr>
          <a:lstStyle/>
          <a:p>
            <a:r>
              <a:rPr lang="en-GB" sz="3200" b="1" dirty="0">
                <a:solidFill>
                  <a:schemeClr val="bg1"/>
                </a:solidFill>
                <a:effectLst/>
                <a:latin typeface="Calibri" panose="020F0502020204030204" pitchFamily="34" charset="0"/>
                <a:ea typeface="Calibri" panose="020F0502020204030204" pitchFamily="34" charset="0"/>
              </a:rPr>
              <a:t>#FCNWellFest</a:t>
            </a:r>
            <a:r>
              <a:rPr lang="en-GB" sz="1800" dirty="0">
                <a:effectLst/>
                <a:latin typeface="Calibri" panose="020F0502020204030204" pitchFamily="34" charset="0"/>
                <a:ea typeface="Calibri" panose="020F0502020204030204" pitchFamily="34" charset="0"/>
              </a:rPr>
              <a:t>. </a:t>
            </a:r>
            <a:endParaRPr lang="en-GB" dirty="0"/>
          </a:p>
        </p:txBody>
      </p:sp>
    </p:spTree>
    <p:extLst>
      <p:ext uri="{BB962C8B-B14F-4D97-AF65-F5344CB8AC3E}">
        <p14:creationId xmlns:p14="http://schemas.microsoft.com/office/powerpoint/2010/main" val="2442476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66269"/>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0575E9D-934B-43A1-9BBC-E2523006A577}"/>
              </a:ext>
            </a:extLst>
          </p:cNvPr>
          <p:cNvSpPr>
            <a:spLocks noGrp="1"/>
          </p:cNvSpPr>
          <p:nvPr>
            <p:ph type="body" sz="quarter" idx="13"/>
          </p:nvPr>
        </p:nvSpPr>
        <p:spPr>
          <a:xfrm>
            <a:off x="580350" y="1684019"/>
            <a:ext cx="8193780" cy="4576950"/>
          </a:xfrm>
        </p:spPr>
        <p:txBody>
          <a:bodyPr>
            <a:normAutofit fontScale="92500" lnSpcReduction="10000"/>
          </a:bodyPr>
          <a:lstStyle/>
          <a:p>
            <a:pPr marL="342900" indent="-342900">
              <a:buFont typeface="Arial" panose="020B0604020202020204" pitchFamily="34" charset="0"/>
              <a:buChar char="•"/>
            </a:pPr>
            <a:r>
              <a:rPr lang="en-GB" dirty="0">
                <a:solidFill>
                  <a:schemeClr val="bg1"/>
                </a:solidFill>
              </a:rPr>
              <a:t>Full police National Wellbeing Survey 2021 results not due out until May/June</a:t>
            </a:r>
          </a:p>
          <a:p>
            <a:pPr marL="342900" indent="-342900">
              <a:buFont typeface="Arial" panose="020B0604020202020204" pitchFamily="34" charset="0"/>
              <a:buChar char="•"/>
            </a:pPr>
            <a:endParaRPr lang="en-GB" dirty="0">
              <a:solidFill>
                <a:schemeClr val="bg1"/>
              </a:solidFill>
            </a:endParaRPr>
          </a:p>
          <a:p>
            <a:pPr marL="342900" indent="-342900">
              <a:buFont typeface="Arial" panose="020B0604020202020204" pitchFamily="34" charset="0"/>
              <a:buChar char="•"/>
            </a:pPr>
            <a:r>
              <a:rPr lang="en-GB" dirty="0">
                <a:solidFill>
                  <a:schemeClr val="bg1"/>
                </a:solidFill>
              </a:rPr>
              <a:t>We have received an appendix report and held an analysis meeting with Durham university</a:t>
            </a:r>
          </a:p>
          <a:p>
            <a:pPr marL="342900" indent="-342900">
              <a:buFont typeface="Arial" panose="020B0604020202020204" pitchFamily="34" charset="0"/>
              <a:buChar char="•"/>
            </a:pPr>
            <a:endParaRPr lang="en-GB" dirty="0">
              <a:solidFill>
                <a:schemeClr val="bg1"/>
              </a:solidFill>
            </a:endParaRPr>
          </a:p>
          <a:p>
            <a:pPr marL="342900" indent="-342900">
              <a:buFont typeface="Arial" panose="020B0604020202020204" pitchFamily="34" charset="0"/>
              <a:buChar char="•"/>
            </a:pPr>
            <a:r>
              <a:rPr lang="en-GB" dirty="0">
                <a:solidFill>
                  <a:schemeClr val="bg1"/>
                </a:solidFill>
              </a:rPr>
              <a:t>784 responses from individuals working within forensic services</a:t>
            </a:r>
          </a:p>
          <a:p>
            <a:pPr marL="342900" indent="-342900">
              <a:buFont typeface="Arial" panose="020B0604020202020204" pitchFamily="34" charset="0"/>
              <a:buChar char="•"/>
            </a:pPr>
            <a:endParaRPr lang="en-GB" dirty="0">
              <a:solidFill>
                <a:schemeClr val="bg1"/>
              </a:solidFill>
            </a:endParaRPr>
          </a:p>
          <a:p>
            <a:pPr marL="342900" indent="-342900">
              <a:buFont typeface="Arial" panose="020B0604020202020204" pitchFamily="34" charset="0"/>
              <a:buChar char="•"/>
            </a:pPr>
            <a:r>
              <a:rPr lang="en-GB" dirty="0">
                <a:solidFill>
                  <a:schemeClr val="bg1"/>
                </a:solidFill>
              </a:rPr>
              <a:t>Collected over 7 weeks from end Oct 2021</a:t>
            </a:r>
          </a:p>
          <a:p>
            <a:pPr marL="342900" indent="-342900">
              <a:buFont typeface="Arial" panose="020B0604020202020204" pitchFamily="34" charset="0"/>
              <a:buChar char="•"/>
            </a:pPr>
            <a:endParaRPr lang="en-GB" dirty="0">
              <a:solidFill>
                <a:schemeClr val="bg1"/>
              </a:solidFill>
            </a:endParaRPr>
          </a:p>
          <a:p>
            <a:pPr marL="342900" indent="-342900">
              <a:buFont typeface="Arial" panose="020B0604020202020204" pitchFamily="34" charset="0"/>
              <a:buChar char="•"/>
            </a:pPr>
            <a:r>
              <a:rPr lang="en-GB" dirty="0">
                <a:solidFill>
                  <a:schemeClr val="bg1"/>
                </a:solidFill>
              </a:rPr>
              <a:t>Limitations of the survey</a:t>
            </a:r>
          </a:p>
        </p:txBody>
      </p:sp>
      <p:sp>
        <p:nvSpPr>
          <p:cNvPr id="4" name="Title 3">
            <a:extLst>
              <a:ext uri="{FF2B5EF4-FFF2-40B4-BE49-F238E27FC236}">
                <a16:creationId xmlns:a16="http://schemas.microsoft.com/office/drawing/2014/main" id="{1B1DCCAF-5BB2-4E59-AA75-F18B0C4FC239}"/>
              </a:ext>
            </a:extLst>
          </p:cNvPr>
          <p:cNvSpPr>
            <a:spLocks noGrp="1"/>
          </p:cNvSpPr>
          <p:nvPr>
            <p:ph type="title"/>
          </p:nvPr>
        </p:nvSpPr>
        <p:spPr/>
        <p:txBody>
          <a:bodyPr>
            <a:noAutofit/>
          </a:bodyPr>
          <a:lstStyle/>
          <a:p>
            <a:r>
              <a:rPr lang="en-GB" b="1" dirty="0">
                <a:solidFill>
                  <a:schemeClr val="bg1"/>
                </a:solidFill>
              </a:rPr>
              <a:t>National Wellbeing Survey, Durham University  </a:t>
            </a:r>
            <a:br>
              <a:rPr lang="en-GB" b="1" dirty="0">
                <a:solidFill>
                  <a:schemeClr val="bg1"/>
                </a:solidFill>
              </a:rPr>
            </a:br>
            <a:r>
              <a:rPr lang="en-GB" b="1" dirty="0">
                <a:solidFill>
                  <a:schemeClr val="bg1"/>
                </a:solidFill>
              </a:rPr>
              <a:t>Early Forensic Feedback</a:t>
            </a:r>
          </a:p>
        </p:txBody>
      </p:sp>
      <p:pic>
        <p:nvPicPr>
          <p:cNvPr id="5" name="Picture 4">
            <a:extLst>
              <a:ext uri="{FF2B5EF4-FFF2-40B4-BE49-F238E27FC236}">
                <a16:creationId xmlns:a16="http://schemas.microsoft.com/office/drawing/2014/main" id="{11F93CC0-82EF-45FE-87A8-1F3C18F7CBD4}"/>
              </a:ext>
            </a:extLst>
          </p:cNvPr>
          <p:cNvPicPr>
            <a:picLocks noChangeAspect="1"/>
          </p:cNvPicPr>
          <p:nvPr/>
        </p:nvPicPr>
        <p:blipFill>
          <a:blip r:embed="rId3"/>
          <a:stretch>
            <a:fillRect/>
          </a:stretch>
        </p:blipFill>
        <p:spPr>
          <a:xfrm>
            <a:off x="9504948" y="1117636"/>
            <a:ext cx="2306052" cy="2289462"/>
          </a:xfrm>
          <a:prstGeom prst="rect">
            <a:avLst/>
          </a:prstGeom>
        </p:spPr>
      </p:pic>
      <p:sp>
        <p:nvSpPr>
          <p:cNvPr id="6" name="TextBox 5">
            <a:extLst>
              <a:ext uri="{FF2B5EF4-FFF2-40B4-BE49-F238E27FC236}">
                <a16:creationId xmlns:a16="http://schemas.microsoft.com/office/drawing/2014/main" id="{E849FEDE-6761-4720-A155-0CD43C6CB2AA}"/>
              </a:ext>
            </a:extLst>
          </p:cNvPr>
          <p:cNvSpPr txBox="1"/>
          <p:nvPr/>
        </p:nvSpPr>
        <p:spPr>
          <a:xfrm>
            <a:off x="9504948" y="3407098"/>
            <a:ext cx="2306052" cy="954107"/>
          </a:xfrm>
          <a:prstGeom prst="rect">
            <a:avLst/>
          </a:prstGeom>
          <a:solidFill>
            <a:schemeClr val="accent1">
              <a:lumMod val="50000"/>
            </a:schemeClr>
          </a:solidFill>
        </p:spPr>
        <p:txBody>
          <a:bodyPr wrap="square" rtlCol="0">
            <a:spAutoFit/>
          </a:bodyPr>
          <a:lstStyle/>
          <a:p>
            <a:r>
              <a:rPr lang="en-GB" sz="2000" b="1" dirty="0">
                <a:solidFill>
                  <a:schemeClr val="bg1"/>
                </a:solidFill>
              </a:rPr>
              <a:t>Oscar Kilo</a:t>
            </a:r>
          </a:p>
          <a:p>
            <a:r>
              <a:rPr lang="en-GB" b="1" dirty="0">
                <a:solidFill>
                  <a:schemeClr val="bg1"/>
                </a:solidFill>
              </a:rPr>
              <a:t>National Wellbeing Survey 2021</a:t>
            </a:r>
          </a:p>
        </p:txBody>
      </p:sp>
    </p:spTree>
    <p:extLst>
      <p:ext uri="{BB962C8B-B14F-4D97-AF65-F5344CB8AC3E}">
        <p14:creationId xmlns:p14="http://schemas.microsoft.com/office/powerpoint/2010/main" val="668547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66269"/>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0575E9D-934B-43A1-9BBC-E2523006A577}"/>
              </a:ext>
            </a:extLst>
          </p:cNvPr>
          <p:cNvSpPr>
            <a:spLocks noGrp="1"/>
          </p:cNvSpPr>
          <p:nvPr>
            <p:ph type="body" sz="quarter" idx="13"/>
          </p:nvPr>
        </p:nvSpPr>
        <p:spPr>
          <a:xfrm>
            <a:off x="755010" y="1308682"/>
            <a:ext cx="11315070" cy="5327249"/>
          </a:xfrm>
        </p:spPr>
        <p:txBody>
          <a:bodyPr/>
          <a:lstStyle/>
          <a:p>
            <a:r>
              <a:rPr lang="en-GB" sz="1800" b="1" u="sng" dirty="0">
                <a:solidFill>
                  <a:schemeClr val="bg1"/>
                </a:solidFill>
              </a:rPr>
              <a:t>Positive outcomes</a:t>
            </a:r>
          </a:p>
          <a:p>
            <a:r>
              <a:rPr lang="en-GB" sz="1800" dirty="0">
                <a:solidFill>
                  <a:schemeClr val="bg1"/>
                </a:solidFill>
              </a:rPr>
              <a:t>Job Satisfaction 					5.21 	High </a:t>
            </a:r>
          </a:p>
          <a:p>
            <a:r>
              <a:rPr lang="en-GB" sz="1800" dirty="0">
                <a:solidFill>
                  <a:schemeClr val="bg1"/>
                </a:solidFill>
              </a:rPr>
              <a:t>Intention to Quit 					3.38 	Moderately Low </a:t>
            </a:r>
          </a:p>
          <a:p>
            <a:r>
              <a:rPr lang="en-GB" sz="1800" dirty="0">
                <a:solidFill>
                  <a:schemeClr val="bg1"/>
                </a:solidFill>
              </a:rPr>
              <a:t>Life Satisfaction (1-10 scale) 				7.02 	High </a:t>
            </a:r>
          </a:p>
          <a:p>
            <a:r>
              <a:rPr lang="en-GB" sz="1800" dirty="0">
                <a:solidFill>
                  <a:schemeClr val="bg1"/>
                </a:solidFill>
              </a:rPr>
              <a:t>Sense of Being Valued by Co-Workers (0-10 scale) 	7.49 	High </a:t>
            </a:r>
          </a:p>
          <a:p>
            <a:r>
              <a:rPr lang="en-GB" sz="1800" dirty="0">
                <a:solidFill>
                  <a:schemeClr val="bg1"/>
                </a:solidFill>
              </a:rPr>
              <a:t>Sense of Being Valued by Supervisor (0-10 scale) 	6.52 	Moderately High </a:t>
            </a:r>
          </a:p>
          <a:p>
            <a:r>
              <a:rPr lang="en-GB" sz="1800" dirty="0">
                <a:solidFill>
                  <a:schemeClr val="bg1"/>
                </a:solidFill>
              </a:rPr>
              <a:t>Sense of Being Valued by the Force (0-10 scale) 	4.82 	Moderate </a:t>
            </a:r>
          </a:p>
          <a:p>
            <a:r>
              <a:rPr lang="en-GB" sz="1800" dirty="0">
                <a:solidFill>
                  <a:schemeClr val="bg1"/>
                </a:solidFill>
              </a:rPr>
              <a:t>Sense of Being Valued by the Public (0-10 scale) 	5.00 	Moderate </a:t>
            </a:r>
          </a:p>
          <a:p>
            <a:r>
              <a:rPr lang="en-GB" sz="1800" dirty="0">
                <a:solidFill>
                  <a:schemeClr val="bg1"/>
                </a:solidFill>
              </a:rPr>
              <a:t>Experienced Workplace Incivility (past 12 months) </a:t>
            </a:r>
          </a:p>
          <a:p>
            <a:r>
              <a:rPr lang="en-GB" sz="1800" dirty="0">
                <a:solidFill>
                  <a:schemeClr val="bg1"/>
                </a:solidFill>
              </a:rPr>
              <a:t>(1-6 scale) 						2.20 	Low </a:t>
            </a:r>
          </a:p>
          <a:p>
            <a:r>
              <a:rPr lang="en-GB" sz="1800" dirty="0">
                <a:solidFill>
                  <a:schemeClr val="bg1"/>
                </a:solidFill>
              </a:rPr>
              <a:t>Sense of Competence at Work (past 3 months) 	5.34 	High </a:t>
            </a:r>
          </a:p>
          <a:p>
            <a:r>
              <a:rPr lang="en-GB" sz="1800" dirty="0">
                <a:solidFill>
                  <a:schemeClr val="bg1"/>
                </a:solidFill>
              </a:rPr>
              <a:t>Prosocial Motivation 					5.92 	Very High </a:t>
            </a:r>
          </a:p>
          <a:p>
            <a:r>
              <a:rPr lang="en-GB" sz="1800" dirty="0">
                <a:solidFill>
                  <a:schemeClr val="bg1"/>
                </a:solidFill>
              </a:rPr>
              <a:t>Work Engagement 					5.50 	High </a:t>
            </a:r>
          </a:p>
          <a:p>
            <a:r>
              <a:rPr lang="en-GB" sz="1800" dirty="0">
                <a:solidFill>
                  <a:schemeClr val="bg1"/>
                </a:solidFill>
              </a:rPr>
              <a:t>Team Belonging 					5.64 	High </a:t>
            </a:r>
          </a:p>
          <a:p>
            <a:endParaRPr lang="en-GB" dirty="0"/>
          </a:p>
        </p:txBody>
      </p:sp>
      <p:sp>
        <p:nvSpPr>
          <p:cNvPr id="4" name="Title 3">
            <a:extLst>
              <a:ext uri="{FF2B5EF4-FFF2-40B4-BE49-F238E27FC236}">
                <a16:creationId xmlns:a16="http://schemas.microsoft.com/office/drawing/2014/main" id="{1B1DCCAF-5BB2-4E59-AA75-F18B0C4FC239}"/>
              </a:ext>
            </a:extLst>
          </p:cNvPr>
          <p:cNvSpPr>
            <a:spLocks noGrp="1"/>
          </p:cNvSpPr>
          <p:nvPr>
            <p:ph type="title"/>
          </p:nvPr>
        </p:nvSpPr>
        <p:spPr>
          <a:xfrm>
            <a:off x="850232" y="495354"/>
            <a:ext cx="9262696" cy="419990"/>
          </a:xfrm>
        </p:spPr>
        <p:txBody>
          <a:bodyPr>
            <a:noAutofit/>
          </a:bodyPr>
          <a:lstStyle/>
          <a:p>
            <a:r>
              <a:rPr lang="en-GB" b="1" dirty="0">
                <a:solidFill>
                  <a:schemeClr val="bg1"/>
                </a:solidFill>
              </a:rPr>
              <a:t>National Wellbeing Survey- Early Forensic Feedback</a:t>
            </a:r>
          </a:p>
        </p:txBody>
      </p:sp>
      <p:sp>
        <p:nvSpPr>
          <p:cNvPr id="7" name="TextBox 6">
            <a:extLst>
              <a:ext uri="{FF2B5EF4-FFF2-40B4-BE49-F238E27FC236}">
                <a16:creationId xmlns:a16="http://schemas.microsoft.com/office/drawing/2014/main" id="{48225051-D9A7-477F-84A7-2A4E53B17DA8}"/>
              </a:ext>
            </a:extLst>
          </p:cNvPr>
          <p:cNvSpPr txBox="1"/>
          <p:nvPr/>
        </p:nvSpPr>
        <p:spPr>
          <a:xfrm>
            <a:off x="10112928" y="1459684"/>
            <a:ext cx="1249960" cy="1200329"/>
          </a:xfrm>
          <a:prstGeom prst="rect">
            <a:avLst/>
          </a:prstGeom>
          <a:noFill/>
        </p:spPr>
        <p:txBody>
          <a:bodyPr wrap="square" rtlCol="0">
            <a:spAutoFit/>
          </a:bodyPr>
          <a:lstStyle/>
          <a:p>
            <a:r>
              <a:rPr lang="en-GB" dirty="0">
                <a:solidFill>
                  <a:schemeClr val="accent5">
                    <a:lumMod val="90000"/>
                    <a:lumOff val="10000"/>
                  </a:schemeClr>
                </a:solidFill>
              </a:rPr>
              <a:t>*1-7 scale unless stated otherwise</a:t>
            </a:r>
          </a:p>
        </p:txBody>
      </p:sp>
      <p:sp>
        <p:nvSpPr>
          <p:cNvPr id="5" name="TextBox 4">
            <a:extLst>
              <a:ext uri="{FF2B5EF4-FFF2-40B4-BE49-F238E27FC236}">
                <a16:creationId xmlns:a16="http://schemas.microsoft.com/office/drawing/2014/main" id="{A5A765FE-4ADB-4349-81F4-7548EE50D6CC}"/>
              </a:ext>
            </a:extLst>
          </p:cNvPr>
          <p:cNvSpPr txBox="1"/>
          <p:nvPr/>
        </p:nvSpPr>
        <p:spPr>
          <a:xfrm>
            <a:off x="9640388" y="-59480"/>
            <a:ext cx="2551612" cy="861774"/>
          </a:xfrm>
          <a:prstGeom prst="rect">
            <a:avLst/>
          </a:prstGeom>
          <a:noFill/>
        </p:spPr>
        <p:txBody>
          <a:bodyPr wrap="square" rtlCol="0">
            <a:spAutoFit/>
          </a:bodyPr>
          <a:lstStyle/>
          <a:p>
            <a:r>
              <a:rPr lang="en-GB" sz="3200" b="1" dirty="0">
                <a:solidFill>
                  <a:schemeClr val="bg1"/>
                </a:solidFill>
                <a:effectLst/>
                <a:latin typeface="Calibri" panose="020F0502020204030204" pitchFamily="34" charset="0"/>
                <a:ea typeface="Calibri" panose="020F0502020204030204" pitchFamily="34" charset="0"/>
              </a:rPr>
              <a:t>#FCNWellFest</a:t>
            </a:r>
            <a:r>
              <a:rPr lang="en-GB" sz="1800" dirty="0">
                <a:effectLst/>
                <a:latin typeface="Calibri" panose="020F0502020204030204" pitchFamily="34" charset="0"/>
                <a:ea typeface="Calibri" panose="020F0502020204030204" pitchFamily="34" charset="0"/>
              </a:rPr>
              <a:t>. </a:t>
            </a:r>
            <a:endParaRPr lang="en-GB" dirty="0"/>
          </a:p>
        </p:txBody>
      </p:sp>
    </p:spTree>
    <p:extLst>
      <p:ext uri="{BB962C8B-B14F-4D97-AF65-F5344CB8AC3E}">
        <p14:creationId xmlns:p14="http://schemas.microsoft.com/office/powerpoint/2010/main" val="3424309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66269"/>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1DCCAF-5BB2-4E59-AA75-F18B0C4FC239}"/>
              </a:ext>
            </a:extLst>
          </p:cNvPr>
          <p:cNvSpPr>
            <a:spLocks noGrp="1"/>
          </p:cNvSpPr>
          <p:nvPr>
            <p:ph type="title"/>
          </p:nvPr>
        </p:nvSpPr>
        <p:spPr>
          <a:xfrm>
            <a:off x="850232" y="495354"/>
            <a:ext cx="9262696" cy="419990"/>
          </a:xfrm>
        </p:spPr>
        <p:txBody>
          <a:bodyPr>
            <a:noAutofit/>
          </a:bodyPr>
          <a:lstStyle/>
          <a:p>
            <a:r>
              <a:rPr lang="en-GB" b="1" dirty="0">
                <a:solidFill>
                  <a:schemeClr val="bg1"/>
                </a:solidFill>
              </a:rPr>
              <a:t>National Wellbeing Survey- Early Forensic Feedback</a:t>
            </a:r>
          </a:p>
        </p:txBody>
      </p:sp>
      <p:sp>
        <p:nvSpPr>
          <p:cNvPr id="7" name="TextBox 6">
            <a:extLst>
              <a:ext uri="{FF2B5EF4-FFF2-40B4-BE49-F238E27FC236}">
                <a16:creationId xmlns:a16="http://schemas.microsoft.com/office/drawing/2014/main" id="{48225051-D9A7-477F-84A7-2A4E53B17DA8}"/>
              </a:ext>
            </a:extLst>
          </p:cNvPr>
          <p:cNvSpPr txBox="1"/>
          <p:nvPr/>
        </p:nvSpPr>
        <p:spPr>
          <a:xfrm>
            <a:off x="10112928" y="1375794"/>
            <a:ext cx="1249960" cy="1200329"/>
          </a:xfrm>
          <a:prstGeom prst="rect">
            <a:avLst/>
          </a:prstGeom>
          <a:noFill/>
        </p:spPr>
        <p:txBody>
          <a:bodyPr wrap="square" rtlCol="0">
            <a:spAutoFit/>
          </a:bodyPr>
          <a:lstStyle/>
          <a:p>
            <a:r>
              <a:rPr lang="en-GB" dirty="0">
                <a:solidFill>
                  <a:schemeClr val="accent5">
                    <a:lumMod val="90000"/>
                    <a:lumOff val="10000"/>
                  </a:schemeClr>
                </a:solidFill>
              </a:rPr>
              <a:t>*1-7 scale unless stated otherwise</a:t>
            </a:r>
          </a:p>
        </p:txBody>
      </p:sp>
      <p:sp>
        <p:nvSpPr>
          <p:cNvPr id="8" name="Text Placeholder 1">
            <a:extLst>
              <a:ext uri="{FF2B5EF4-FFF2-40B4-BE49-F238E27FC236}">
                <a16:creationId xmlns:a16="http://schemas.microsoft.com/office/drawing/2014/main" id="{837BE3B8-D097-4092-884D-246844F36623}"/>
              </a:ext>
            </a:extLst>
          </p:cNvPr>
          <p:cNvSpPr txBox="1">
            <a:spLocks/>
          </p:cNvSpPr>
          <p:nvPr/>
        </p:nvSpPr>
        <p:spPr>
          <a:xfrm>
            <a:off x="850232" y="1975958"/>
            <a:ext cx="11098634" cy="4907559"/>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b="0" i="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2000505000000020004"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2000505000000020004"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2000505000000020004"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2000505000000020004"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600" b="1" u="sng" dirty="0">
                <a:solidFill>
                  <a:schemeClr val="bg1"/>
                </a:solidFill>
              </a:rPr>
              <a:t>Areas for improvement</a:t>
            </a:r>
          </a:p>
          <a:p>
            <a:endParaRPr lang="en-GB" sz="1600" b="1" u="sng" dirty="0"/>
          </a:p>
          <a:p>
            <a:r>
              <a:rPr lang="en-GB" sz="1800" dirty="0">
                <a:solidFill>
                  <a:schemeClr val="bg1"/>
                </a:solidFill>
              </a:rPr>
              <a:t>Fatigue (past 2 weeks) 					4.72 	Moderately High </a:t>
            </a:r>
          </a:p>
          <a:p>
            <a:r>
              <a:rPr lang="en-GB" sz="1800" dirty="0">
                <a:solidFill>
                  <a:schemeClr val="bg1"/>
                </a:solidFill>
              </a:rPr>
              <a:t>Symptoms of Anxiety (past 3 months) (1-10 scale) 	6.16 	Moderately High </a:t>
            </a:r>
          </a:p>
          <a:p>
            <a:r>
              <a:rPr lang="en-GB" sz="1800" dirty="0">
                <a:solidFill>
                  <a:schemeClr val="bg1"/>
                </a:solidFill>
              </a:rPr>
              <a:t>Disturbed Sleep (past 3 months) 			4.39 	Moderately High </a:t>
            </a:r>
          </a:p>
          <a:p>
            <a:r>
              <a:rPr lang="en-GB" sz="1800" dirty="0">
                <a:solidFill>
                  <a:schemeClr val="bg1"/>
                </a:solidFill>
              </a:rPr>
              <a:t>Insufficient Sleep (less than 6 hours) </a:t>
            </a:r>
          </a:p>
          <a:p>
            <a:r>
              <a:rPr lang="en-GB" sz="1800" dirty="0">
                <a:solidFill>
                  <a:schemeClr val="bg1"/>
                </a:solidFill>
              </a:rPr>
              <a:t>(past 3 months) 					4.41 	Moderately High </a:t>
            </a:r>
          </a:p>
          <a:p>
            <a:r>
              <a:rPr lang="en-GB" sz="1800" dirty="0">
                <a:solidFill>
                  <a:schemeClr val="bg1"/>
                </a:solidFill>
              </a:rPr>
              <a:t>Challenge Stressors (1-5 scale) 			3.92 	High </a:t>
            </a:r>
          </a:p>
          <a:p>
            <a:r>
              <a:rPr lang="en-GB" sz="1800" dirty="0">
                <a:solidFill>
                  <a:schemeClr val="bg1"/>
                </a:solidFill>
              </a:rPr>
              <a:t>Hindrance Stressors (1-5 scale) 			3.79 	High </a:t>
            </a:r>
          </a:p>
          <a:p>
            <a:endParaRPr lang="en-GB" sz="1800" dirty="0"/>
          </a:p>
          <a:p>
            <a:endParaRPr lang="en-GB" dirty="0"/>
          </a:p>
        </p:txBody>
      </p:sp>
      <p:sp>
        <p:nvSpPr>
          <p:cNvPr id="5" name="TextBox 4">
            <a:extLst>
              <a:ext uri="{FF2B5EF4-FFF2-40B4-BE49-F238E27FC236}">
                <a16:creationId xmlns:a16="http://schemas.microsoft.com/office/drawing/2014/main" id="{5F9DA23D-8F99-4F7C-AAFC-52D5604AED17}"/>
              </a:ext>
            </a:extLst>
          </p:cNvPr>
          <p:cNvSpPr txBox="1"/>
          <p:nvPr/>
        </p:nvSpPr>
        <p:spPr>
          <a:xfrm>
            <a:off x="9557428" y="-16287"/>
            <a:ext cx="2551612" cy="861774"/>
          </a:xfrm>
          <a:prstGeom prst="rect">
            <a:avLst/>
          </a:prstGeom>
          <a:noFill/>
        </p:spPr>
        <p:txBody>
          <a:bodyPr wrap="square" rtlCol="0">
            <a:spAutoFit/>
          </a:bodyPr>
          <a:lstStyle/>
          <a:p>
            <a:r>
              <a:rPr lang="en-GB" sz="3200" b="1" dirty="0">
                <a:solidFill>
                  <a:schemeClr val="bg1"/>
                </a:solidFill>
                <a:effectLst/>
                <a:latin typeface="Calibri" panose="020F0502020204030204" pitchFamily="34" charset="0"/>
                <a:ea typeface="Calibri" panose="020F0502020204030204" pitchFamily="34" charset="0"/>
              </a:rPr>
              <a:t>#FCNWellFest</a:t>
            </a:r>
            <a:r>
              <a:rPr lang="en-GB" sz="1800" dirty="0">
                <a:effectLst/>
                <a:latin typeface="Calibri" panose="020F0502020204030204" pitchFamily="34" charset="0"/>
                <a:ea typeface="Calibri" panose="020F0502020204030204" pitchFamily="34" charset="0"/>
              </a:rPr>
              <a:t>. </a:t>
            </a:r>
            <a:endParaRPr lang="en-GB" dirty="0"/>
          </a:p>
        </p:txBody>
      </p:sp>
    </p:spTree>
    <p:extLst>
      <p:ext uri="{BB962C8B-B14F-4D97-AF65-F5344CB8AC3E}">
        <p14:creationId xmlns:p14="http://schemas.microsoft.com/office/powerpoint/2010/main" val="2242560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66269"/>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1DCCAF-5BB2-4E59-AA75-F18B0C4FC239}"/>
              </a:ext>
            </a:extLst>
          </p:cNvPr>
          <p:cNvSpPr>
            <a:spLocks noGrp="1"/>
          </p:cNvSpPr>
          <p:nvPr>
            <p:ph type="title"/>
          </p:nvPr>
        </p:nvSpPr>
        <p:spPr>
          <a:xfrm>
            <a:off x="850231" y="495354"/>
            <a:ext cx="9826477" cy="419990"/>
          </a:xfrm>
        </p:spPr>
        <p:txBody>
          <a:bodyPr>
            <a:noAutofit/>
          </a:bodyPr>
          <a:lstStyle/>
          <a:p>
            <a:r>
              <a:rPr lang="en-GB" b="1" dirty="0">
                <a:solidFill>
                  <a:schemeClr val="bg1"/>
                </a:solidFill>
              </a:rPr>
              <a:t>National Wellbeing Survey- Early Forensic Feedback</a:t>
            </a:r>
          </a:p>
        </p:txBody>
      </p:sp>
      <p:sp>
        <p:nvSpPr>
          <p:cNvPr id="8" name="Text Placeholder 1">
            <a:extLst>
              <a:ext uri="{FF2B5EF4-FFF2-40B4-BE49-F238E27FC236}">
                <a16:creationId xmlns:a16="http://schemas.microsoft.com/office/drawing/2014/main" id="{837BE3B8-D097-4092-884D-246844F36623}"/>
              </a:ext>
            </a:extLst>
          </p:cNvPr>
          <p:cNvSpPr txBox="1">
            <a:spLocks/>
          </p:cNvSpPr>
          <p:nvPr/>
        </p:nvSpPr>
        <p:spPr>
          <a:xfrm>
            <a:off x="674262" y="1455087"/>
            <a:ext cx="11034261" cy="4907559"/>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b="0" i="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2000505000000020004"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2000505000000020004"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2000505000000020004"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2000505000000020004"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b="1" i="0" u="none" strike="noStrike" baseline="0" dirty="0">
                <a:solidFill>
                  <a:schemeClr val="bg1"/>
                </a:solidFill>
                <a:latin typeface="Calibri" panose="020F0502020204030204" pitchFamily="34" charset="0"/>
              </a:rPr>
              <a:t>Comparison across policing</a:t>
            </a:r>
          </a:p>
          <a:p>
            <a:pPr marL="285750" indent="-285750">
              <a:buFont typeface="Arial" panose="020B0604020202020204" pitchFamily="34" charset="0"/>
              <a:buChar char="•"/>
            </a:pPr>
            <a:r>
              <a:rPr lang="en-GB" b="0" i="0" u="none" strike="noStrike" baseline="0" dirty="0">
                <a:solidFill>
                  <a:schemeClr val="bg1"/>
                </a:solidFill>
                <a:latin typeface="Calibri" panose="020F0502020204030204" pitchFamily="34" charset="0"/>
              </a:rPr>
              <a:t>Forensic services is generally one of the lower scoring groups for wellbeing measures (such as emotional energy and fatigue), alongside areas such as response, contact management, CID and custody.</a:t>
            </a:r>
          </a:p>
          <a:p>
            <a:pPr marL="285750" indent="-285750">
              <a:buFont typeface="Arial" panose="020B0604020202020204" pitchFamily="34" charset="0"/>
              <a:buChar char="•"/>
            </a:pPr>
            <a:r>
              <a:rPr lang="en-GB" b="0" i="0" u="none" strike="noStrike" baseline="0" dirty="0">
                <a:solidFill>
                  <a:schemeClr val="bg1"/>
                </a:solidFill>
                <a:latin typeface="Calibri" panose="020F0502020204030204" pitchFamily="34" charset="0"/>
              </a:rPr>
              <a:t>Experienced incivility from co-workers, while nevertheless at a very low level, is perhaps slightly higher than in other areas across policing.</a:t>
            </a:r>
          </a:p>
          <a:p>
            <a:pPr marL="285750" indent="-285750">
              <a:buFont typeface="Arial" panose="020B0604020202020204" pitchFamily="34" charset="0"/>
              <a:buChar char="•"/>
            </a:pPr>
            <a:r>
              <a:rPr lang="en-GB" b="0" i="0" u="none" strike="noStrike" baseline="0" dirty="0">
                <a:solidFill>
                  <a:schemeClr val="bg1"/>
                </a:solidFill>
                <a:latin typeface="Calibri" panose="020F0502020204030204" pitchFamily="34" charset="0"/>
              </a:rPr>
              <a:t>Average scores for measures relating to supervisory leadership (line managers) are generally slightly less positive for respondents from forensic services.</a:t>
            </a:r>
          </a:p>
          <a:p>
            <a:pPr marL="285750" indent="-285750">
              <a:buFont typeface="Arial" panose="020B0604020202020204" pitchFamily="34" charset="0"/>
              <a:buChar char="•"/>
            </a:pPr>
            <a:r>
              <a:rPr lang="en-GB" b="0" i="0" u="none" strike="noStrike" baseline="0" dirty="0">
                <a:solidFill>
                  <a:schemeClr val="bg1"/>
                </a:solidFill>
                <a:latin typeface="Calibri" panose="020F0502020204030204" pitchFamily="34" charset="0"/>
              </a:rPr>
              <a:t>Respondents from forensic services also reported higher frequencies of challenge stressors and in particular hindrance stressors.</a:t>
            </a:r>
          </a:p>
          <a:p>
            <a:pPr marL="285750" indent="-285750">
              <a:buFont typeface="Arial" panose="020B0604020202020204" pitchFamily="34" charset="0"/>
              <a:buChar char="•"/>
            </a:pPr>
            <a:r>
              <a:rPr lang="en-GB" b="0" i="0" u="none" strike="noStrike" baseline="0" dirty="0">
                <a:solidFill>
                  <a:schemeClr val="bg1"/>
                </a:solidFill>
                <a:latin typeface="Calibri" panose="020F0502020204030204" pitchFamily="34" charset="0"/>
              </a:rPr>
              <a:t>Prosocial motivation was reported at a very positive level on average by those in forensic services. </a:t>
            </a:r>
            <a:endParaRPr lang="en-GB" dirty="0"/>
          </a:p>
          <a:p>
            <a:endParaRPr lang="en-GB" dirty="0"/>
          </a:p>
        </p:txBody>
      </p:sp>
      <p:sp>
        <p:nvSpPr>
          <p:cNvPr id="5" name="TextBox 4">
            <a:extLst>
              <a:ext uri="{FF2B5EF4-FFF2-40B4-BE49-F238E27FC236}">
                <a16:creationId xmlns:a16="http://schemas.microsoft.com/office/drawing/2014/main" id="{FE1B948E-6786-4C47-A2A0-3486D5F34057}"/>
              </a:ext>
            </a:extLst>
          </p:cNvPr>
          <p:cNvSpPr txBox="1"/>
          <p:nvPr/>
        </p:nvSpPr>
        <p:spPr>
          <a:xfrm>
            <a:off x="9557428" y="-16287"/>
            <a:ext cx="2551612" cy="861774"/>
          </a:xfrm>
          <a:prstGeom prst="rect">
            <a:avLst/>
          </a:prstGeom>
          <a:noFill/>
        </p:spPr>
        <p:txBody>
          <a:bodyPr wrap="square" rtlCol="0">
            <a:spAutoFit/>
          </a:bodyPr>
          <a:lstStyle/>
          <a:p>
            <a:r>
              <a:rPr lang="en-GB" sz="3200" b="1" dirty="0">
                <a:solidFill>
                  <a:schemeClr val="bg1"/>
                </a:solidFill>
                <a:effectLst/>
                <a:latin typeface="Calibri" panose="020F0502020204030204" pitchFamily="34" charset="0"/>
                <a:ea typeface="Calibri" panose="020F0502020204030204" pitchFamily="34" charset="0"/>
              </a:rPr>
              <a:t>#FCNWellFest</a:t>
            </a:r>
            <a:r>
              <a:rPr lang="en-GB" sz="1800" dirty="0">
                <a:effectLst/>
                <a:latin typeface="Calibri" panose="020F0502020204030204" pitchFamily="34" charset="0"/>
                <a:ea typeface="Calibri" panose="020F0502020204030204" pitchFamily="34" charset="0"/>
              </a:rPr>
              <a:t>. </a:t>
            </a:r>
            <a:endParaRPr lang="en-GB" dirty="0"/>
          </a:p>
        </p:txBody>
      </p:sp>
    </p:spTree>
    <p:extLst>
      <p:ext uri="{BB962C8B-B14F-4D97-AF65-F5344CB8AC3E}">
        <p14:creationId xmlns:p14="http://schemas.microsoft.com/office/powerpoint/2010/main" val="3632937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66269"/>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1DCCAF-5BB2-4E59-AA75-F18B0C4FC239}"/>
              </a:ext>
            </a:extLst>
          </p:cNvPr>
          <p:cNvSpPr>
            <a:spLocks noGrp="1"/>
          </p:cNvSpPr>
          <p:nvPr>
            <p:ph type="title"/>
          </p:nvPr>
        </p:nvSpPr>
        <p:spPr>
          <a:xfrm>
            <a:off x="850231" y="495354"/>
            <a:ext cx="9312671" cy="419990"/>
          </a:xfrm>
        </p:spPr>
        <p:txBody>
          <a:bodyPr>
            <a:noAutofit/>
          </a:bodyPr>
          <a:lstStyle/>
          <a:p>
            <a:r>
              <a:rPr lang="en-GB" b="1" dirty="0">
                <a:solidFill>
                  <a:schemeClr val="bg1"/>
                </a:solidFill>
              </a:rPr>
              <a:t>National Wellbeing Survey- Early Forensic Feedback</a:t>
            </a:r>
          </a:p>
        </p:txBody>
      </p:sp>
      <p:sp>
        <p:nvSpPr>
          <p:cNvPr id="8" name="Text Placeholder 1">
            <a:extLst>
              <a:ext uri="{FF2B5EF4-FFF2-40B4-BE49-F238E27FC236}">
                <a16:creationId xmlns:a16="http://schemas.microsoft.com/office/drawing/2014/main" id="{837BE3B8-D097-4092-884D-246844F36623}"/>
              </a:ext>
            </a:extLst>
          </p:cNvPr>
          <p:cNvSpPr txBox="1">
            <a:spLocks/>
          </p:cNvSpPr>
          <p:nvPr/>
        </p:nvSpPr>
        <p:spPr>
          <a:xfrm>
            <a:off x="254412" y="975220"/>
            <a:ext cx="10997966" cy="4907559"/>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b="0" i="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2000505000000020004"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2000505000000020004"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2000505000000020004"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2000505000000020004"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b="1" dirty="0">
                <a:solidFill>
                  <a:schemeClr val="bg1"/>
                </a:solidFill>
                <a:effectLst/>
                <a:latin typeface="+mn-lt"/>
                <a:ea typeface="Calibri" panose="020F0502020204030204" pitchFamily="34" charset="0"/>
              </a:rPr>
              <a:t>Comparison by length of service (Tenure in Policing)</a:t>
            </a:r>
          </a:p>
          <a:p>
            <a:pPr marL="285750" indent="-285750">
              <a:buFont typeface="Arial" panose="020B0604020202020204" pitchFamily="34" charset="0"/>
              <a:buChar char="•"/>
            </a:pPr>
            <a:r>
              <a:rPr lang="en-GB" dirty="0">
                <a:solidFill>
                  <a:schemeClr val="bg1"/>
                </a:solidFill>
                <a:effectLst/>
                <a:latin typeface="+mn-lt"/>
                <a:ea typeface="Calibri" panose="020F0502020204030204" pitchFamily="34" charset="0"/>
              </a:rPr>
              <a:t>The majority of measures were found to decline across length of service. In particular between the 1-2 years and 3-5 years of service groupings (e.g., fatigue, disturbed sleep, hindrance stressors.</a:t>
            </a:r>
          </a:p>
          <a:p>
            <a:pPr marL="285750" indent="-285750">
              <a:buFont typeface="Arial" panose="020B0604020202020204" pitchFamily="34" charset="0"/>
              <a:buChar char="•"/>
            </a:pPr>
            <a:r>
              <a:rPr lang="en-GB" dirty="0">
                <a:solidFill>
                  <a:schemeClr val="bg1"/>
                </a:solidFill>
                <a:latin typeface="+mn-lt"/>
                <a:ea typeface="Calibri" panose="020F0502020204030204" pitchFamily="34" charset="0"/>
              </a:rPr>
              <a:t>M</a:t>
            </a:r>
            <a:r>
              <a:rPr lang="en-GB" dirty="0">
                <a:solidFill>
                  <a:schemeClr val="bg1"/>
                </a:solidFill>
                <a:effectLst/>
                <a:latin typeface="+mn-lt"/>
                <a:ea typeface="Calibri" panose="020F0502020204030204" pitchFamily="34" charset="0"/>
              </a:rPr>
              <a:t>easures around relatedness need satisfaction and sense of feeling valued appear to drop in particular between the less than 1 year and the 1-2 year groupings, as does frequency of challenge stressors.</a:t>
            </a:r>
            <a:endParaRPr lang="en-GB" dirty="0">
              <a:solidFill>
                <a:schemeClr val="bg1"/>
              </a:solidFill>
              <a:latin typeface="+mn-lt"/>
            </a:endParaRPr>
          </a:p>
          <a:p>
            <a:pPr marL="285750" indent="-285750">
              <a:buFont typeface="Arial" panose="020B0604020202020204" pitchFamily="34" charset="0"/>
              <a:buChar char="•"/>
            </a:pPr>
            <a:endParaRPr lang="en-GB" sz="1800" dirty="0">
              <a:solidFill>
                <a:schemeClr val="bg1"/>
              </a:solidFill>
              <a:latin typeface="+mn-lt"/>
            </a:endParaRPr>
          </a:p>
          <a:p>
            <a:pPr marL="285750" indent="-285750">
              <a:buFont typeface="Arial" panose="020B0604020202020204" pitchFamily="34" charset="0"/>
              <a:buChar char="•"/>
            </a:pPr>
            <a:endParaRPr lang="en-GB" sz="1800" dirty="0">
              <a:solidFill>
                <a:schemeClr val="bg1"/>
              </a:solidFill>
              <a:latin typeface="+mn-lt"/>
            </a:endParaRPr>
          </a:p>
          <a:p>
            <a:pPr marL="285750" indent="-285750">
              <a:buFont typeface="Arial" panose="020B0604020202020204" pitchFamily="34" charset="0"/>
              <a:buChar char="•"/>
            </a:pPr>
            <a:endParaRPr lang="en-GB" sz="1800" dirty="0">
              <a:solidFill>
                <a:schemeClr val="bg1"/>
              </a:solidFill>
              <a:latin typeface="+mn-lt"/>
            </a:endParaRPr>
          </a:p>
          <a:p>
            <a:pPr marL="285750" indent="-285750">
              <a:buFont typeface="Arial" panose="020B0604020202020204" pitchFamily="34" charset="0"/>
              <a:buChar char="•"/>
            </a:pPr>
            <a:endParaRPr lang="en-GB" sz="1800" dirty="0">
              <a:solidFill>
                <a:schemeClr val="bg1"/>
              </a:solidFill>
              <a:latin typeface="+mn-lt"/>
            </a:endParaRPr>
          </a:p>
          <a:p>
            <a:pPr marL="285750" indent="-285750">
              <a:buFont typeface="Arial" panose="020B0604020202020204" pitchFamily="34" charset="0"/>
              <a:buChar char="•"/>
            </a:pPr>
            <a:endParaRPr lang="en-GB" sz="1800" dirty="0">
              <a:solidFill>
                <a:schemeClr val="bg1"/>
              </a:solidFill>
              <a:latin typeface="+mn-lt"/>
            </a:endParaRPr>
          </a:p>
          <a:p>
            <a:pPr marL="285750" indent="-285750">
              <a:buFont typeface="Arial" panose="020B0604020202020204" pitchFamily="34" charset="0"/>
              <a:buChar char="•"/>
            </a:pPr>
            <a:endParaRPr lang="en-GB" sz="1800" dirty="0">
              <a:solidFill>
                <a:schemeClr val="bg1"/>
              </a:solidFill>
              <a:latin typeface="+mn-lt"/>
            </a:endParaRPr>
          </a:p>
          <a:p>
            <a:endParaRPr lang="en-GB" sz="1800" dirty="0">
              <a:solidFill>
                <a:schemeClr val="bg1"/>
              </a:solidFill>
              <a:latin typeface="+mn-lt"/>
            </a:endParaRPr>
          </a:p>
          <a:p>
            <a:endParaRPr lang="en-GB" sz="1800" dirty="0">
              <a:solidFill>
                <a:schemeClr val="bg1"/>
              </a:solidFill>
              <a:latin typeface="+mn-lt"/>
            </a:endParaRPr>
          </a:p>
          <a:p>
            <a:pPr marL="285750" indent="-285750">
              <a:buFont typeface="Arial" panose="020B0604020202020204" pitchFamily="34" charset="0"/>
              <a:buChar char="•"/>
            </a:pPr>
            <a:endParaRPr lang="en-GB" sz="1800" dirty="0">
              <a:solidFill>
                <a:schemeClr val="bg1"/>
              </a:solidFill>
              <a:latin typeface="+mn-lt"/>
            </a:endParaRPr>
          </a:p>
          <a:p>
            <a:pPr marL="285750" indent="-285750">
              <a:buFont typeface="Arial" panose="020B0604020202020204" pitchFamily="34" charset="0"/>
              <a:buChar char="•"/>
            </a:pPr>
            <a:r>
              <a:rPr lang="en-GB" sz="1800" dirty="0">
                <a:effectLst/>
                <a:latin typeface="Calibri" panose="020F0502020204030204" pitchFamily="34" charset="0"/>
                <a:ea typeface="Calibri" panose="020F0502020204030204" pitchFamily="34" charset="0"/>
              </a:rPr>
              <a:t>.</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GB" sz="1600" dirty="0"/>
          </a:p>
          <a:p>
            <a:endParaRPr lang="en-GB" dirty="0"/>
          </a:p>
        </p:txBody>
      </p:sp>
      <p:pic>
        <p:nvPicPr>
          <p:cNvPr id="3" name="Picture 2">
            <a:extLst>
              <a:ext uri="{FF2B5EF4-FFF2-40B4-BE49-F238E27FC236}">
                <a16:creationId xmlns:a16="http://schemas.microsoft.com/office/drawing/2014/main" id="{FC37B02D-27D1-4E58-A866-459792E6F4B0}"/>
              </a:ext>
            </a:extLst>
          </p:cNvPr>
          <p:cNvPicPr>
            <a:picLocks noChangeAspect="1"/>
          </p:cNvPicPr>
          <p:nvPr/>
        </p:nvPicPr>
        <p:blipFill>
          <a:blip r:embed="rId3"/>
          <a:stretch>
            <a:fillRect/>
          </a:stretch>
        </p:blipFill>
        <p:spPr>
          <a:xfrm>
            <a:off x="2041055" y="3759200"/>
            <a:ext cx="7653172" cy="2939586"/>
          </a:xfrm>
          <a:prstGeom prst="rect">
            <a:avLst/>
          </a:prstGeom>
        </p:spPr>
      </p:pic>
      <p:sp>
        <p:nvSpPr>
          <p:cNvPr id="5" name="TextBox 4">
            <a:extLst>
              <a:ext uri="{FF2B5EF4-FFF2-40B4-BE49-F238E27FC236}">
                <a16:creationId xmlns:a16="http://schemas.microsoft.com/office/drawing/2014/main" id="{9B5EFAE9-CB45-4BEB-B484-C9F0CCA99DA1}"/>
              </a:ext>
            </a:extLst>
          </p:cNvPr>
          <p:cNvSpPr txBox="1"/>
          <p:nvPr/>
        </p:nvSpPr>
        <p:spPr>
          <a:xfrm>
            <a:off x="9557428" y="-16287"/>
            <a:ext cx="2551612" cy="861774"/>
          </a:xfrm>
          <a:prstGeom prst="rect">
            <a:avLst/>
          </a:prstGeom>
          <a:noFill/>
        </p:spPr>
        <p:txBody>
          <a:bodyPr wrap="square" rtlCol="0">
            <a:spAutoFit/>
          </a:bodyPr>
          <a:lstStyle/>
          <a:p>
            <a:r>
              <a:rPr lang="en-GB" sz="3200" b="1" dirty="0">
                <a:solidFill>
                  <a:schemeClr val="bg1"/>
                </a:solidFill>
                <a:effectLst/>
                <a:latin typeface="Calibri" panose="020F0502020204030204" pitchFamily="34" charset="0"/>
                <a:ea typeface="Calibri" panose="020F0502020204030204" pitchFamily="34" charset="0"/>
              </a:rPr>
              <a:t>#FCNWellFest</a:t>
            </a:r>
            <a:r>
              <a:rPr lang="en-GB" sz="1800" dirty="0">
                <a:effectLst/>
                <a:latin typeface="Calibri" panose="020F0502020204030204" pitchFamily="34" charset="0"/>
                <a:ea typeface="Calibri" panose="020F0502020204030204" pitchFamily="34" charset="0"/>
              </a:rPr>
              <a:t>. </a:t>
            </a:r>
            <a:endParaRPr lang="en-GB" dirty="0"/>
          </a:p>
        </p:txBody>
      </p:sp>
    </p:spTree>
    <p:extLst>
      <p:ext uri="{BB962C8B-B14F-4D97-AF65-F5344CB8AC3E}">
        <p14:creationId xmlns:p14="http://schemas.microsoft.com/office/powerpoint/2010/main" val="17212478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66269"/>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1DCCAF-5BB2-4E59-AA75-F18B0C4FC239}"/>
              </a:ext>
            </a:extLst>
          </p:cNvPr>
          <p:cNvSpPr>
            <a:spLocks noGrp="1"/>
          </p:cNvSpPr>
          <p:nvPr>
            <p:ph type="title"/>
          </p:nvPr>
        </p:nvSpPr>
        <p:spPr>
          <a:xfrm>
            <a:off x="850231" y="495354"/>
            <a:ext cx="9826477" cy="419990"/>
          </a:xfrm>
        </p:spPr>
        <p:txBody>
          <a:bodyPr>
            <a:noAutofit/>
          </a:bodyPr>
          <a:lstStyle/>
          <a:p>
            <a:r>
              <a:rPr lang="en-GB" b="1" dirty="0">
                <a:solidFill>
                  <a:schemeClr val="bg1"/>
                </a:solidFill>
              </a:rPr>
              <a:t>National Wellbeing Survey- Early Forensic Feedback</a:t>
            </a:r>
          </a:p>
        </p:txBody>
      </p:sp>
      <p:sp>
        <p:nvSpPr>
          <p:cNvPr id="8" name="Text Placeholder 1">
            <a:extLst>
              <a:ext uri="{FF2B5EF4-FFF2-40B4-BE49-F238E27FC236}">
                <a16:creationId xmlns:a16="http://schemas.microsoft.com/office/drawing/2014/main" id="{837BE3B8-D097-4092-884D-246844F36623}"/>
              </a:ext>
            </a:extLst>
          </p:cNvPr>
          <p:cNvSpPr txBox="1">
            <a:spLocks/>
          </p:cNvSpPr>
          <p:nvPr/>
        </p:nvSpPr>
        <p:spPr>
          <a:xfrm>
            <a:off x="632221" y="1119496"/>
            <a:ext cx="11349572" cy="4907559"/>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b="0" i="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2000505000000020004"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2000505000000020004"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2000505000000020004"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2000505000000020004"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b="1" dirty="0">
                <a:solidFill>
                  <a:schemeClr val="bg1"/>
                </a:solidFill>
                <a:latin typeface="+mn-lt"/>
              </a:rPr>
              <a:t>Comparison by age</a:t>
            </a:r>
          </a:p>
          <a:p>
            <a:pPr marL="285750" indent="-285750">
              <a:buFont typeface="Arial" panose="020B0604020202020204" pitchFamily="34" charset="0"/>
              <a:buChar char="•"/>
            </a:pPr>
            <a:r>
              <a:rPr lang="en-GB" dirty="0">
                <a:solidFill>
                  <a:schemeClr val="bg1"/>
                </a:solidFill>
                <a:latin typeface="+mn-lt"/>
              </a:rPr>
              <a:t>Average scores on measures generally declined with age. For some key measures (such as emotional energy, fatigue, symptoms of anxiety and depression, perceived organisational support, hindrance stressors, work engagement), the grouping of 36-45 years of age in particular reported lower average scores.</a:t>
            </a:r>
          </a:p>
          <a:p>
            <a:r>
              <a:rPr lang="en-GB" b="1" dirty="0">
                <a:solidFill>
                  <a:schemeClr val="bg1"/>
                </a:solidFill>
                <a:effectLst/>
                <a:latin typeface="+mn-lt"/>
                <a:ea typeface="Calibri" panose="020F0502020204030204" pitchFamily="34" charset="0"/>
              </a:rPr>
              <a:t>Comparison by grade</a:t>
            </a:r>
          </a:p>
          <a:p>
            <a:pPr marL="285750" indent="-285750">
              <a:buFont typeface="Arial" panose="020B0604020202020204" pitchFamily="34" charset="0"/>
              <a:buChar char="•"/>
            </a:pPr>
            <a:r>
              <a:rPr lang="en-GB" dirty="0">
                <a:solidFill>
                  <a:schemeClr val="bg1"/>
                </a:solidFill>
                <a:effectLst/>
                <a:latin typeface="+mn-lt"/>
                <a:ea typeface="Calibri" panose="020F0502020204030204" pitchFamily="34" charset="0"/>
              </a:rPr>
              <a:t>As would be expected, autonomy need satisfaction increases with grade </a:t>
            </a:r>
          </a:p>
          <a:p>
            <a:pPr marL="285750" indent="-285750">
              <a:buFont typeface="Arial" panose="020B0604020202020204" pitchFamily="34" charset="0"/>
              <a:buChar char="•"/>
            </a:pPr>
            <a:r>
              <a:rPr lang="en-GB" dirty="0">
                <a:solidFill>
                  <a:schemeClr val="bg1"/>
                </a:solidFill>
                <a:effectLst/>
                <a:latin typeface="+mn-lt"/>
                <a:ea typeface="Calibri" panose="020F0502020204030204" pitchFamily="34" charset="0"/>
              </a:rPr>
              <a:t>Job satisfaction increases with grade </a:t>
            </a:r>
          </a:p>
          <a:p>
            <a:pPr marL="285750" indent="-285750">
              <a:buFont typeface="Arial" panose="020B0604020202020204" pitchFamily="34" charset="0"/>
              <a:buChar char="•"/>
            </a:pPr>
            <a:r>
              <a:rPr lang="en-GB" dirty="0">
                <a:solidFill>
                  <a:schemeClr val="bg1"/>
                </a:solidFill>
                <a:effectLst/>
                <a:latin typeface="+mn-lt"/>
                <a:ea typeface="Calibri" panose="020F0502020204030204" pitchFamily="34" charset="0"/>
              </a:rPr>
              <a:t>Psychological detachment is slightly lower for supervisory managers.</a:t>
            </a:r>
          </a:p>
          <a:p>
            <a:pPr marL="285750" indent="-285750">
              <a:buFont typeface="Arial" panose="020B0604020202020204" pitchFamily="34" charset="0"/>
              <a:buChar char="•"/>
            </a:pPr>
            <a:r>
              <a:rPr lang="en-GB" dirty="0">
                <a:solidFill>
                  <a:schemeClr val="bg1"/>
                </a:solidFill>
                <a:effectLst/>
                <a:latin typeface="+mn-lt"/>
                <a:ea typeface="Calibri" panose="020F0502020204030204" pitchFamily="34" charset="0"/>
              </a:rPr>
              <a:t>Organisational measures such as perceived organisational support and vision clarity (of their force) are also reported more positively at higher grades.</a:t>
            </a:r>
          </a:p>
          <a:p>
            <a:pPr marL="285750" indent="-285750">
              <a:buFont typeface="Arial" panose="020B0604020202020204" pitchFamily="34" charset="0"/>
              <a:buChar char="•"/>
            </a:pPr>
            <a:r>
              <a:rPr lang="en-GB" dirty="0">
                <a:solidFill>
                  <a:schemeClr val="bg1"/>
                </a:solidFill>
                <a:effectLst/>
                <a:latin typeface="+mn-lt"/>
                <a:ea typeface="Calibri" panose="020F0502020204030204" pitchFamily="34" charset="0"/>
              </a:rPr>
              <a:t>Frequency of experiencing challenge stressors (time pressure, high levels of responsibility) unsurprisingly increase with grade; supervisory managers score particularly high on this measure.</a:t>
            </a:r>
          </a:p>
          <a:p>
            <a:pPr marL="285750" indent="-285750">
              <a:buFont typeface="Arial" panose="020B0604020202020204" pitchFamily="34" charset="0"/>
              <a:buChar char="•"/>
            </a:pPr>
            <a:r>
              <a:rPr lang="en-GB" dirty="0">
                <a:solidFill>
                  <a:schemeClr val="bg1"/>
                </a:solidFill>
                <a:effectLst/>
                <a:latin typeface="+mn-lt"/>
                <a:ea typeface="Calibri" panose="020F0502020204030204" pitchFamily="34" charset="0"/>
              </a:rPr>
              <a:t>.</a:t>
            </a: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GB" sz="1600" dirty="0"/>
          </a:p>
          <a:p>
            <a:endParaRPr lang="en-GB" dirty="0"/>
          </a:p>
        </p:txBody>
      </p:sp>
      <p:sp>
        <p:nvSpPr>
          <p:cNvPr id="5" name="TextBox 4">
            <a:extLst>
              <a:ext uri="{FF2B5EF4-FFF2-40B4-BE49-F238E27FC236}">
                <a16:creationId xmlns:a16="http://schemas.microsoft.com/office/drawing/2014/main" id="{FE1B948E-6786-4C47-A2A0-3486D5F34057}"/>
              </a:ext>
            </a:extLst>
          </p:cNvPr>
          <p:cNvSpPr txBox="1"/>
          <p:nvPr/>
        </p:nvSpPr>
        <p:spPr>
          <a:xfrm>
            <a:off x="9557428" y="-16287"/>
            <a:ext cx="2551612" cy="861774"/>
          </a:xfrm>
          <a:prstGeom prst="rect">
            <a:avLst/>
          </a:prstGeom>
          <a:noFill/>
        </p:spPr>
        <p:txBody>
          <a:bodyPr wrap="square" rtlCol="0">
            <a:spAutoFit/>
          </a:bodyPr>
          <a:lstStyle/>
          <a:p>
            <a:r>
              <a:rPr lang="en-GB" sz="3200" b="1" dirty="0">
                <a:solidFill>
                  <a:schemeClr val="bg1"/>
                </a:solidFill>
                <a:effectLst/>
                <a:latin typeface="Calibri" panose="020F0502020204030204" pitchFamily="34" charset="0"/>
                <a:ea typeface="Calibri" panose="020F0502020204030204" pitchFamily="34" charset="0"/>
              </a:rPr>
              <a:t>#FCNWellFest</a:t>
            </a:r>
            <a:r>
              <a:rPr lang="en-GB" sz="1800" dirty="0">
                <a:effectLst/>
                <a:latin typeface="Calibri" panose="020F0502020204030204" pitchFamily="34" charset="0"/>
                <a:ea typeface="Calibri" panose="020F0502020204030204" pitchFamily="34" charset="0"/>
              </a:rPr>
              <a:t>. </a:t>
            </a:r>
            <a:endParaRPr lang="en-GB" dirty="0"/>
          </a:p>
        </p:txBody>
      </p:sp>
    </p:spTree>
    <p:extLst>
      <p:ext uri="{BB962C8B-B14F-4D97-AF65-F5344CB8AC3E}">
        <p14:creationId xmlns:p14="http://schemas.microsoft.com/office/powerpoint/2010/main" val="1504870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66269"/>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1DCCAF-5BB2-4E59-AA75-F18B0C4FC239}"/>
              </a:ext>
            </a:extLst>
          </p:cNvPr>
          <p:cNvSpPr>
            <a:spLocks noGrp="1"/>
          </p:cNvSpPr>
          <p:nvPr>
            <p:ph type="title"/>
          </p:nvPr>
        </p:nvSpPr>
        <p:spPr>
          <a:xfrm>
            <a:off x="850231" y="495354"/>
            <a:ext cx="9826477" cy="419990"/>
          </a:xfrm>
        </p:spPr>
        <p:txBody>
          <a:bodyPr>
            <a:noAutofit/>
          </a:bodyPr>
          <a:lstStyle/>
          <a:p>
            <a:r>
              <a:rPr lang="en-GB" b="1" dirty="0">
                <a:solidFill>
                  <a:schemeClr val="bg1"/>
                </a:solidFill>
              </a:rPr>
              <a:t>National Wellbeing Survey- Early Forensic Feedback</a:t>
            </a:r>
          </a:p>
        </p:txBody>
      </p:sp>
      <p:sp>
        <p:nvSpPr>
          <p:cNvPr id="8" name="Text Placeholder 1">
            <a:extLst>
              <a:ext uri="{FF2B5EF4-FFF2-40B4-BE49-F238E27FC236}">
                <a16:creationId xmlns:a16="http://schemas.microsoft.com/office/drawing/2014/main" id="{837BE3B8-D097-4092-884D-246844F36623}"/>
              </a:ext>
            </a:extLst>
          </p:cNvPr>
          <p:cNvSpPr txBox="1">
            <a:spLocks/>
          </p:cNvSpPr>
          <p:nvPr/>
        </p:nvSpPr>
        <p:spPr>
          <a:xfrm>
            <a:off x="453545" y="845487"/>
            <a:ext cx="11034261" cy="4907559"/>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400" b="0" i="0" kern="1200" baseline="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ontserrat" panose="02000505000000020004"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ontserrat" panose="02000505000000020004"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2000505000000020004"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ontserrat" panose="02000505000000020004"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GB" sz="1800" b="1" dirty="0">
              <a:solidFill>
                <a:schemeClr val="bg1"/>
              </a:solidFill>
              <a:effectLst/>
              <a:latin typeface="Calibri" panose="020F0502020204030204" pitchFamily="34" charset="0"/>
              <a:ea typeface="Calibri" panose="020F0502020204030204" pitchFamily="34" charset="0"/>
            </a:endParaRPr>
          </a:p>
          <a:p>
            <a:r>
              <a:rPr lang="en-GB" b="1" dirty="0">
                <a:solidFill>
                  <a:schemeClr val="bg1"/>
                </a:solidFill>
                <a:effectLst/>
                <a:latin typeface="+mn-lt"/>
                <a:ea typeface="Calibri" panose="020F0502020204030204" pitchFamily="34" charset="0"/>
              </a:rPr>
              <a:t>Comparison of Force regions</a:t>
            </a:r>
          </a:p>
          <a:p>
            <a:pPr marL="285750" indent="-285750">
              <a:buFont typeface="Arial" panose="020B0604020202020204" pitchFamily="34" charset="0"/>
              <a:buChar char="•"/>
            </a:pPr>
            <a:r>
              <a:rPr lang="en-GB" dirty="0">
                <a:solidFill>
                  <a:schemeClr val="bg1"/>
                </a:solidFill>
                <a:effectLst/>
                <a:latin typeface="+mn-lt"/>
                <a:ea typeface="Calibri" panose="020F0502020204030204" pitchFamily="34" charset="0"/>
              </a:rPr>
              <a:t>Minimal differences were found by regional groupings of forces</a:t>
            </a:r>
          </a:p>
          <a:p>
            <a:r>
              <a:rPr lang="en-GB" b="1" dirty="0">
                <a:solidFill>
                  <a:schemeClr val="bg1"/>
                </a:solidFill>
                <a:effectLst/>
                <a:latin typeface="+mn-lt"/>
                <a:ea typeface="Calibri" panose="020F0502020204030204" pitchFamily="34" charset="0"/>
              </a:rPr>
              <a:t>Main work location</a:t>
            </a:r>
          </a:p>
          <a:p>
            <a:pPr marL="285750" indent="-285750">
              <a:buFont typeface="Arial" panose="020B0604020202020204" pitchFamily="34" charset="0"/>
              <a:buChar char="•"/>
            </a:pPr>
            <a:r>
              <a:rPr lang="en-GB" dirty="0">
                <a:solidFill>
                  <a:schemeClr val="bg1"/>
                </a:solidFill>
                <a:effectLst/>
                <a:latin typeface="+mn-lt"/>
                <a:ea typeface="Calibri" panose="020F0502020204030204" pitchFamily="34" charset="0"/>
              </a:rPr>
              <a:t>Those in roles involving working predominantly from home reported higher levels of autonomy need satisfaction, sense of feeling valued by their supervisor and their force, supportive leadership and supervisor listening, vision clarity (of their force), perceived organisational support (from their force), job satisfaction, and engagement in process improvement activity.</a:t>
            </a:r>
          </a:p>
          <a:p>
            <a:pPr marL="285750" indent="-285750">
              <a:buFont typeface="Arial" panose="020B0604020202020204" pitchFamily="34" charset="0"/>
              <a:buChar char="•"/>
            </a:pPr>
            <a:r>
              <a:rPr lang="en-GB" dirty="0">
                <a:solidFill>
                  <a:schemeClr val="bg1"/>
                </a:solidFill>
                <a:effectLst/>
                <a:latin typeface="+mn-lt"/>
                <a:ea typeface="Calibri" panose="020F0502020204030204" pitchFamily="34" charset="0"/>
              </a:rPr>
              <a:t>Individuals mainly working from home also reported lower frequencies of facing hindrance stressors at work; those working out in the community / face to face with the public scored highest for this measure.</a:t>
            </a:r>
          </a:p>
          <a:p>
            <a:pPr marL="285750" indent="-285750">
              <a:buFont typeface="Arial" panose="020B0604020202020204" pitchFamily="34" charset="0"/>
              <a:buChar char="•"/>
            </a:pPr>
            <a:r>
              <a:rPr lang="en-GB" dirty="0">
                <a:solidFill>
                  <a:schemeClr val="bg1"/>
                </a:solidFill>
                <a:effectLst/>
                <a:latin typeface="+mn-lt"/>
                <a:ea typeface="Calibri" panose="020F0502020204030204" pitchFamily="34" charset="0"/>
              </a:rPr>
              <a:t>Sense of feeling valued by the public was highest for those working out in the community / face to face with the public, while lower for those working from home.</a:t>
            </a:r>
            <a:endParaRPr lang="en-GB" dirty="0">
              <a:solidFill>
                <a:schemeClr val="bg1"/>
              </a:solidFill>
              <a:latin typeface="+mn-lt"/>
              <a:ea typeface="Calibri" panose="020F0502020204030204" pitchFamily="34" charset="0"/>
            </a:endParaRPr>
          </a:p>
          <a:p>
            <a:pPr marL="285750" indent="-285750">
              <a:buFont typeface="Arial" panose="020B0604020202020204" pitchFamily="34" charset="0"/>
              <a:buChar char="•"/>
            </a:pPr>
            <a:endParaRPr lang="en-GB" dirty="0">
              <a:solidFill>
                <a:schemeClr val="bg1"/>
              </a:solidFill>
              <a:effectLst/>
              <a:latin typeface="+mn-lt"/>
              <a:ea typeface="Calibri" panose="020F0502020204030204" pitchFamily="34" charset="0"/>
            </a:endParaRPr>
          </a:p>
          <a:p>
            <a:pPr marL="285750" indent="-285750">
              <a:buFont typeface="Arial" panose="020B0604020202020204" pitchFamily="34" charset="0"/>
              <a:buChar char="•"/>
            </a:pPr>
            <a:endParaRPr lang="en-GB" sz="1600" dirty="0"/>
          </a:p>
          <a:p>
            <a:pPr marL="285750" indent="-285750">
              <a:buFont typeface="Arial" panose="020B0604020202020204" pitchFamily="34" charset="0"/>
              <a:buChar char="•"/>
            </a:pPr>
            <a:endParaRPr lang="en-GB" sz="1600" dirty="0"/>
          </a:p>
          <a:p>
            <a:endParaRPr lang="en-GB" dirty="0"/>
          </a:p>
        </p:txBody>
      </p:sp>
      <p:sp>
        <p:nvSpPr>
          <p:cNvPr id="5" name="TextBox 4">
            <a:extLst>
              <a:ext uri="{FF2B5EF4-FFF2-40B4-BE49-F238E27FC236}">
                <a16:creationId xmlns:a16="http://schemas.microsoft.com/office/drawing/2014/main" id="{FE1B948E-6786-4C47-A2A0-3486D5F34057}"/>
              </a:ext>
            </a:extLst>
          </p:cNvPr>
          <p:cNvSpPr txBox="1"/>
          <p:nvPr/>
        </p:nvSpPr>
        <p:spPr>
          <a:xfrm>
            <a:off x="9557428" y="-16287"/>
            <a:ext cx="2551612" cy="861774"/>
          </a:xfrm>
          <a:prstGeom prst="rect">
            <a:avLst/>
          </a:prstGeom>
          <a:noFill/>
        </p:spPr>
        <p:txBody>
          <a:bodyPr wrap="square" rtlCol="0">
            <a:spAutoFit/>
          </a:bodyPr>
          <a:lstStyle/>
          <a:p>
            <a:r>
              <a:rPr lang="en-GB" sz="3200" b="1" dirty="0">
                <a:solidFill>
                  <a:schemeClr val="bg1"/>
                </a:solidFill>
                <a:effectLst/>
                <a:latin typeface="Calibri" panose="020F0502020204030204" pitchFamily="34" charset="0"/>
                <a:ea typeface="Calibri" panose="020F0502020204030204" pitchFamily="34" charset="0"/>
              </a:rPr>
              <a:t>#FCNWellFest</a:t>
            </a:r>
            <a:r>
              <a:rPr lang="en-GB" sz="1800" dirty="0">
                <a:effectLst/>
                <a:latin typeface="Calibri" panose="020F0502020204030204" pitchFamily="34" charset="0"/>
                <a:ea typeface="Calibri" panose="020F0502020204030204" pitchFamily="34" charset="0"/>
              </a:rPr>
              <a:t>. </a:t>
            </a:r>
            <a:endParaRPr lang="en-GB" dirty="0"/>
          </a:p>
        </p:txBody>
      </p:sp>
    </p:spTree>
    <p:extLst>
      <p:ext uri="{BB962C8B-B14F-4D97-AF65-F5344CB8AC3E}">
        <p14:creationId xmlns:p14="http://schemas.microsoft.com/office/powerpoint/2010/main" val="42172541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66269"/>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23FF07A-50A2-421A-8F11-332FD32A8A78}"/>
              </a:ext>
            </a:extLst>
          </p:cNvPr>
          <p:cNvSpPr txBox="1"/>
          <p:nvPr/>
        </p:nvSpPr>
        <p:spPr>
          <a:xfrm>
            <a:off x="9300754" y="113211"/>
            <a:ext cx="2551612" cy="861774"/>
          </a:xfrm>
          <a:prstGeom prst="rect">
            <a:avLst/>
          </a:prstGeom>
          <a:noFill/>
        </p:spPr>
        <p:txBody>
          <a:bodyPr wrap="square" rtlCol="0">
            <a:spAutoFit/>
          </a:bodyPr>
          <a:lstStyle/>
          <a:p>
            <a:r>
              <a:rPr lang="en-GB" sz="3200" b="1" dirty="0">
                <a:solidFill>
                  <a:schemeClr val="bg1"/>
                </a:solidFill>
                <a:effectLst/>
                <a:latin typeface="Calibri" panose="020F0502020204030204" pitchFamily="34" charset="0"/>
                <a:ea typeface="Calibri" panose="020F0502020204030204" pitchFamily="34" charset="0"/>
              </a:rPr>
              <a:t>#FCNWellFest</a:t>
            </a:r>
            <a:r>
              <a:rPr lang="en-GB" sz="1800" dirty="0">
                <a:effectLst/>
                <a:latin typeface="Calibri" panose="020F0502020204030204" pitchFamily="34" charset="0"/>
                <a:ea typeface="Calibri" panose="020F0502020204030204" pitchFamily="34" charset="0"/>
              </a:rPr>
              <a:t>. </a:t>
            </a:r>
            <a:endParaRPr lang="en-GB" dirty="0"/>
          </a:p>
        </p:txBody>
      </p:sp>
      <p:sp>
        <p:nvSpPr>
          <p:cNvPr id="7" name="TextBox 6">
            <a:extLst>
              <a:ext uri="{FF2B5EF4-FFF2-40B4-BE49-F238E27FC236}">
                <a16:creationId xmlns:a16="http://schemas.microsoft.com/office/drawing/2014/main" id="{4597E60A-5CC1-4B98-8483-AE82B2C4A9DE}"/>
              </a:ext>
            </a:extLst>
          </p:cNvPr>
          <p:cNvSpPr txBox="1"/>
          <p:nvPr/>
        </p:nvSpPr>
        <p:spPr>
          <a:xfrm>
            <a:off x="1462841" y="671691"/>
            <a:ext cx="7589939" cy="6555641"/>
          </a:xfrm>
          <a:prstGeom prst="rect">
            <a:avLst/>
          </a:prstGeom>
          <a:noFill/>
        </p:spPr>
        <p:txBody>
          <a:bodyPr wrap="square">
            <a:spAutoFit/>
          </a:bodyPr>
          <a:lstStyle/>
          <a:p>
            <a:r>
              <a:rPr lang="en-GB" sz="2400" b="1" dirty="0">
                <a:solidFill>
                  <a:schemeClr val="bg1"/>
                </a:solidFill>
                <a:ea typeface="Calibri" panose="020F0502020204030204" pitchFamily="34" charset="0"/>
              </a:rPr>
              <a:t>What will we do with these results;</a:t>
            </a:r>
          </a:p>
          <a:p>
            <a:endParaRPr lang="en-GB" sz="2400" b="1" dirty="0">
              <a:solidFill>
                <a:schemeClr val="bg1"/>
              </a:solidFill>
              <a:ea typeface="Calibri" panose="020F0502020204030204" pitchFamily="34" charset="0"/>
            </a:endParaRPr>
          </a:p>
          <a:p>
            <a:pPr marL="285750" indent="-285750">
              <a:buFont typeface="Arial" panose="020B0604020202020204" pitchFamily="34" charset="0"/>
              <a:buChar char="•"/>
            </a:pPr>
            <a:r>
              <a:rPr lang="en-GB" sz="2400" dirty="0">
                <a:solidFill>
                  <a:schemeClr val="bg1"/>
                </a:solidFill>
                <a:ea typeface="Calibri" panose="020F0502020204030204" pitchFamily="34" charset="0"/>
              </a:rPr>
              <a:t>Sharing with forensic leaders</a:t>
            </a:r>
          </a:p>
          <a:p>
            <a:pPr marL="285750" indent="-285750">
              <a:buFont typeface="Arial" panose="020B0604020202020204" pitchFamily="34" charset="0"/>
              <a:buChar char="•"/>
            </a:pPr>
            <a:r>
              <a:rPr lang="en-GB" sz="2400" dirty="0">
                <a:solidFill>
                  <a:schemeClr val="bg1"/>
                </a:solidFill>
                <a:ea typeface="Calibri" panose="020F0502020204030204" pitchFamily="34" charset="0"/>
              </a:rPr>
              <a:t>We have worked to design the festival to support some of these measures</a:t>
            </a:r>
          </a:p>
          <a:p>
            <a:pPr marL="285750" indent="-285750">
              <a:buFont typeface="Arial" panose="020B0604020202020204" pitchFamily="34" charset="0"/>
              <a:buChar char="•"/>
            </a:pPr>
            <a:r>
              <a:rPr lang="en-GB" sz="2400" dirty="0">
                <a:solidFill>
                  <a:schemeClr val="bg1"/>
                </a:solidFill>
                <a:effectLst/>
                <a:ea typeface="Calibri" panose="020F0502020204030204" pitchFamily="34" charset="0"/>
              </a:rPr>
              <a:t>We will design the </a:t>
            </a:r>
            <a:r>
              <a:rPr lang="en-GB" sz="2400" dirty="0">
                <a:solidFill>
                  <a:schemeClr val="bg1"/>
                </a:solidFill>
                <a:ea typeface="Calibri" panose="020F0502020204030204" pitchFamily="34" charset="0"/>
              </a:rPr>
              <a:t>Forensic Wellbeing Toolkit with these findings in mind</a:t>
            </a:r>
          </a:p>
          <a:p>
            <a:pPr marL="285750" indent="-285750">
              <a:buFont typeface="Arial" panose="020B0604020202020204" pitchFamily="34" charset="0"/>
              <a:buChar char="•"/>
            </a:pPr>
            <a:r>
              <a:rPr lang="en-GB" sz="2400" dirty="0">
                <a:solidFill>
                  <a:schemeClr val="bg1"/>
                </a:solidFill>
                <a:ea typeface="Calibri" panose="020F0502020204030204" pitchFamily="34" charset="0"/>
              </a:rPr>
              <a:t>Early career mentoring?</a:t>
            </a:r>
          </a:p>
          <a:p>
            <a:endParaRPr lang="en-GB" sz="2400" dirty="0">
              <a:solidFill>
                <a:schemeClr val="bg1"/>
              </a:solidFill>
              <a:effectLst/>
              <a:ea typeface="Calibri" panose="020F0502020204030204" pitchFamily="34" charset="0"/>
            </a:endParaRPr>
          </a:p>
          <a:p>
            <a:pPr marL="285750" indent="-285750">
              <a:buFont typeface="Arial" panose="020B0604020202020204" pitchFamily="34" charset="0"/>
              <a:buChar char="•"/>
            </a:pPr>
            <a:endParaRPr lang="en-GB" sz="2400" dirty="0">
              <a:solidFill>
                <a:schemeClr val="bg1"/>
              </a:solidFill>
              <a:effectLst/>
              <a:ea typeface="Calibri" panose="020F0502020204030204" pitchFamily="34" charset="0"/>
            </a:endParaRPr>
          </a:p>
          <a:p>
            <a:r>
              <a:rPr lang="en-GB" sz="2400" b="1" dirty="0">
                <a:solidFill>
                  <a:schemeClr val="bg1"/>
                </a:solidFill>
              </a:rPr>
              <a:t>FCN Workforce Strategy Wellbeing Workstream</a:t>
            </a:r>
          </a:p>
          <a:p>
            <a:endParaRPr lang="en-GB" sz="2400" b="1" dirty="0">
              <a:solidFill>
                <a:schemeClr val="bg1"/>
              </a:solidFill>
            </a:endParaRPr>
          </a:p>
          <a:p>
            <a:pPr marL="342900" indent="-342900">
              <a:buFont typeface="Arial" panose="020B0604020202020204" pitchFamily="34" charset="0"/>
              <a:buChar char="•"/>
            </a:pPr>
            <a:r>
              <a:rPr lang="en-GB" sz="2400" dirty="0">
                <a:solidFill>
                  <a:schemeClr val="bg1"/>
                </a:solidFill>
              </a:rPr>
              <a:t>Happy for you to get involved in any of the work</a:t>
            </a:r>
          </a:p>
          <a:p>
            <a:pPr marL="342900" indent="-342900">
              <a:buFont typeface="Arial" panose="020B0604020202020204" pitchFamily="34" charset="0"/>
              <a:buChar char="•"/>
            </a:pPr>
            <a:r>
              <a:rPr lang="en-GB" sz="2400" dirty="0">
                <a:solidFill>
                  <a:schemeClr val="bg1"/>
                </a:solidFill>
              </a:rPr>
              <a:t>Particularly a workshop to develop the wellbeing toolkit  25</a:t>
            </a:r>
            <a:r>
              <a:rPr lang="en-GB" sz="2400" baseline="30000" dirty="0">
                <a:solidFill>
                  <a:schemeClr val="bg1"/>
                </a:solidFill>
              </a:rPr>
              <a:t>th</a:t>
            </a:r>
            <a:r>
              <a:rPr lang="en-GB" sz="2400" dirty="0">
                <a:solidFill>
                  <a:schemeClr val="bg1"/>
                </a:solidFill>
              </a:rPr>
              <a:t> May 2-4pm Teams</a:t>
            </a:r>
          </a:p>
          <a:p>
            <a:pPr marL="342900" indent="-342900">
              <a:buFont typeface="Arial" panose="020B0604020202020204" pitchFamily="34" charset="0"/>
              <a:buChar char="•"/>
            </a:pPr>
            <a:r>
              <a:rPr lang="en-GB" sz="2400" dirty="0">
                <a:solidFill>
                  <a:schemeClr val="bg1"/>
                </a:solidFill>
              </a:rPr>
              <a:t>Any questions?</a:t>
            </a:r>
          </a:p>
          <a:p>
            <a:endParaRPr lang="en-GB" b="1" dirty="0">
              <a:solidFill>
                <a:schemeClr val="bg1"/>
              </a:solidFill>
            </a:endParaRPr>
          </a:p>
          <a:p>
            <a:endParaRPr lang="en-GB" sz="1800" dirty="0">
              <a:solidFill>
                <a:schemeClr val="bg1"/>
              </a:solidFill>
              <a:effectLst/>
              <a:latin typeface="+mn-lt"/>
              <a:ea typeface="Calibri" panose="020F0502020204030204" pitchFamily="34" charset="0"/>
            </a:endParaRPr>
          </a:p>
        </p:txBody>
      </p:sp>
    </p:spTree>
    <p:extLst>
      <p:ext uri="{BB962C8B-B14F-4D97-AF65-F5344CB8AC3E}">
        <p14:creationId xmlns:p14="http://schemas.microsoft.com/office/powerpoint/2010/main" val="2986579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66269"/>
        </a:solidFill>
        <a:effectLst/>
      </p:bgPr>
    </p:bg>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AF6EB9B-9FD1-474D-B0BA-1C433447B4E6}"/>
              </a:ext>
            </a:extLst>
          </p:cNvPr>
          <p:cNvSpPr>
            <a:spLocks noGrp="1"/>
          </p:cNvSpPr>
          <p:nvPr>
            <p:ph type="body" sz="quarter" idx="13"/>
          </p:nvPr>
        </p:nvSpPr>
        <p:spPr/>
        <p:txBody>
          <a:bodyPr/>
          <a:lstStyle/>
          <a:p>
            <a:endParaRPr lang="en-GB" dirty="0"/>
          </a:p>
        </p:txBody>
      </p:sp>
      <p:sp>
        <p:nvSpPr>
          <p:cNvPr id="3" name="Title 2">
            <a:extLst>
              <a:ext uri="{FF2B5EF4-FFF2-40B4-BE49-F238E27FC236}">
                <a16:creationId xmlns:a16="http://schemas.microsoft.com/office/drawing/2014/main" id="{718F15E9-9782-4348-ADAC-C130B09DBB6C}"/>
              </a:ext>
            </a:extLst>
          </p:cNvPr>
          <p:cNvSpPr>
            <a:spLocks noGrp="1"/>
          </p:cNvSpPr>
          <p:nvPr>
            <p:ph type="title"/>
          </p:nvPr>
        </p:nvSpPr>
        <p:spPr/>
        <p:txBody>
          <a:bodyPr>
            <a:normAutofit fontScale="90000"/>
          </a:bodyPr>
          <a:lstStyle/>
          <a:p>
            <a:endParaRPr lang="en-GB" dirty="0"/>
          </a:p>
        </p:txBody>
      </p:sp>
      <p:sp>
        <p:nvSpPr>
          <p:cNvPr id="4" name="Text Placeholder 3">
            <a:extLst>
              <a:ext uri="{FF2B5EF4-FFF2-40B4-BE49-F238E27FC236}">
                <a16:creationId xmlns:a16="http://schemas.microsoft.com/office/drawing/2014/main" id="{111CB572-4C67-46ED-A89F-C4B6BCF9B03D}"/>
              </a:ext>
            </a:extLst>
          </p:cNvPr>
          <p:cNvSpPr>
            <a:spLocks noGrp="1"/>
          </p:cNvSpPr>
          <p:nvPr>
            <p:ph type="body" sz="quarter" idx="15"/>
          </p:nvPr>
        </p:nvSpPr>
        <p:spPr/>
        <p:txBody>
          <a:bodyPr>
            <a:normAutofit lnSpcReduction="10000"/>
          </a:bodyPr>
          <a:lstStyle/>
          <a:p>
            <a:endParaRPr lang="en-GB" dirty="0"/>
          </a:p>
        </p:txBody>
      </p:sp>
    </p:spTree>
    <p:extLst>
      <p:ext uri="{BB962C8B-B14F-4D97-AF65-F5344CB8AC3E}">
        <p14:creationId xmlns:p14="http://schemas.microsoft.com/office/powerpoint/2010/main" val="1980546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4">
            <a:extLst>
              <a:ext uri="{FF2B5EF4-FFF2-40B4-BE49-F238E27FC236}">
                <a16:creationId xmlns:a16="http://schemas.microsoft.com/office/drawing/2014/main" id="{C4BDEE86-0056-4671-9CDD-5ED9F9B82C48}"/>
              </a:ext>
            </a:extLst>
          </p:cNvPr>
          <p:cNvGraphicFramePr>
            <a:graphicFrameLocks noGrp="1"/>
          </p:cNvGraphicFramePr>
          <p:nvPr/>
        </p:nvGraphicFramePr>
        <p:xfrm>
          <a:off x="0" y="777458"/>
          <a:ext cx="12191999" cy="6080535"/>
        </p:xfrm>
        <a:graphic>
          <a:graphicData uri="http://schemas.openxmlformats.org/drawingml/2006/table">
            <a:tbl>
              <a:tblPr bandRow="1">
                <a:tableStyleId>{5C22544A-7EE6-4342-B048-85BDC9FD1C3A}</a:tableStyleId>
              </a:tblPr>
              <a:tblGrid>
                <a:gridCol w="1724243">
                  <a:extLst>
                    <a:ext uri="{9D8B030D-6E8A-4147-A177-3AD203B41FA5}">
                      <a16:colId xmlns:a16="http://schemas.microsoft.com/office/drawing/2014/main" val="2075288139"/>
                    </a:ext>
                  </a:extLst>
                </a:gridCol>
                <a:gridCol w="1096525">
                  <a:extLst>
                    <a:ext uri="{9D8B030D-6E8A-4147-A177-3AD203B41FA5}">
                      <a16:colId xmlns:a16="http://schemas.microsoft.com/office/drawing/2014/main" val="336835206"/>
                    </a:ext>
                  </a:extLst>
                </a:gridCol>
                <a:gridCol w="9371231">
                  <a:extLst>
                    <a:ext uri="{9D8B030D-6E8A-4147-A177-3AD203B41FA5}">
                      <a16:colId xmlns:a16="http://schemas.microsoft.com/office/drawing/2014/main" val="1682102265"/>
                    </a:ext>
                  </a:extLst>
                </a:gridCol>
              </a:tblGrid>
              <a:tr h="405369">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dirty="0">
                          <a:solidFill>
                            <a:schemeClr val="bg1"/>
                          </a:solidFill>
                        </a:rPr>
                        <a:t>Monday 16th</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9:45</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Introduction &amp; keynote- </a:t>
                      </a:r>
                      <a:r>
                        <a:rPr lang="en-GB" sz="1800" b="1" dirty="0">
                          <a:solidFill>
                            <a:schemeClr val="bg1"/>
                          </a:solidFill>
                        </a:rPr>
                        <a:t>Andy Rhodes </a:t>
                      </a:r>
                      <a:r>
                        <a:rPr lang="en-GB" sz="1800" dirty="0">
                          <a:solidFill>
                            <a:schemeClr val="bg1"/>
                          </a:solidFill>
                        </a:rPr>
                        <a:t>&amp; </a:t>
                      </a:r>
                      <a:r>
                        <a:rPr lang="en-GB" sz="1800" b="1" dirty="0">
                          <a:solidFill>
                            <a:schemeClr val="bg1"/>
                          </a:solidFill>
                        </a:rPr>
                        <a:t>Tim Rowlandson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extLst>
                  <a:ext uri="{0D108BD9-81ED-4DB2-BD59-A6C34878D82A}">
                    <a16:rowId xmlns:a16="http://schemas.microsoft.com/office/drawing/2014/main" val="2038905906"/>
                  </a:ext>
                </a:extLst>
              </a:tr>
              <a:tr h="405369">
                <a:tc vMerge="1">
                  <a:txBody>
                    <a:bodyPr/>
                    <a:lstStyle/>
                    <a:p>
                      <a:pPr algn="ct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10:30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FCN Wellbeing Workstream &amp; National Wellbeing Survey results- </a:t>
                      </a:r>
                      <a:r>
                        <a:rPr lang="en-GB" sz="1800" b="1" dirty="0">
                          <a:solidFill>
                            <a:schemeClr val="bg1"/>
                          </a:solidFill>
                        </a:rPr>
                        <a:t>Paula Mulroy </a:t>
                      </a:r>
                      <a:r>
                        <a:rPr lang="en-GB" sz="1800" dirty="0">
                          <a:solidFill>
                            <a:schemeClr val="bg1"/>
                          </a:solidFill>
                        </a:rPr>
                        <a:t>&amp; </a:t>
                      </a:r>
                      <a:r>
                        <a:rPr lang="en-GB" sz="1800" b="1" dirty="0">
                          <a:solidFill>
                            <a:schemeClr val="bg1"/>
                          </a:solidFill>
                        </a:rPr>
                        <a:t>Jo Morrissey</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extLst>
                  <a:ext uri="{0D108BD9-81ED-4DB2-BD59-A6C34878D82A}">
                    <a16:rowId xmlns:a16="http://schemas.microsoft.com/office/drawing/2014/main" val="1692643820"/>
                  </a:ext>
                </a:extLst>
              </a:tr>
              <a:tr h="405369">
                <a:tc vMerge="1">
                  <a:txBody>
                    <a:bodyPr/>
                    <a:lstStyle/>
                    <a:p>
                      <a:pPr algn="ct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11:00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r>
                        <a:rPr lang="en-GB" sz="1800" dirty="0">
                          <a:solidFill>
                            <a:schemeClr val="bg1"/>
                          </a:solidFill>
                        </a:rPr>
                        <a:t>Griffeye presents: Why are investigators traumatised by CSE images? </a:t>
                      </a:r>
                      <a:r>
                        <a:rPr lang="en-GB" sz="1800" b="1" dirty="0">
                          <a:solidFill>
                            <a:schemeClr val="bg1"/>
                          </a:solidFill>
                        </a:rPr>
                        <a:t>Maariya Arshad</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extLst>
                  <a:ext uri="{0D108BD9-81ED-4DB2-BD59-A6C34878D82A}">
                    <a16:rowId xmlns:a16="http://schemas.microsoft.com/office/drawing/2014/main" val="1039977830"/>
                  </a:ext>
                </a:extLst>
              </a:tr>
              <a:tr h="405369">
                <a:tc vMerge="1">
                  <a:txBody>
                    <a:bodyPr/>
                    <a:lstStyle/>
                    <a:p>
                      <a:pPr algn="ct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14:00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bg1"/>
                          </a:solidFill>
                          <a:latin typeface="+mn-lt"/>
                          <a:ea typeface="+mn-ea"/>
                          <a:cs typeface="+mn-cs"/>
                        </a:rPr>
                        <a:t>Building resilience for employees in trauma exposed roles </a:t>
                      </a:r>
                      <a:r>
                        <a:rPr lang="en-GB" sz="1800" b="1" kern="1200" dirty="0">
                          <a:solidFill>
                            <a:schemeClr val="bg1"/>
                          </a:solidFill>
                          <a:latin typeface="+mn-lt"/>
                          <a:ea typeface="+mn-ea"/>
                          <a:cs typeface="+mn-cs"/>
                        </a:rPr>
                        <a:t>Dr Noreen Tehrani</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extLst>
                  <a:ext uri="{0D108BD9-81ED-4DB2-BD59-A6C34878D82A}">
                    <a16:rowId xmlns:a16="http://schemas.microsoft.com/office/drawing/2014/main" val="2008431722"/>
                  </a:ext>
                </a:extLst>
              </a:tr>
              <a:tr h="405369">
                <a:tc rowSpan="2">
                  <a:txBody>
                    <a:bodyPr/>
                    <a:lstStyle/>
                    <a:p>
                      <a:pPr algn="ctr"/>
                      <a:r>
                        <a:rPr lang="en-GB" sz="2000" dirty="0">
                          <a:solidFill>
                            <a:schemeClr val="bg1"/>
                          </a:solidFill>
                        </a:rPr>
                        <a:t>Tuesday 17th</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algn="ctr"/>
                      <a:r>
                        <a:rPr lang="en-GB" sz="1800" dirty="0">
                          <a:solidFill>
                            <a:schemeClr val="bg1"/>
                          </a:solidFill>
                        </a:rPr>
                        <a:t>10:00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Psychological risk assessment- </a:t>
                      </a:r>
                      <a:r>
                        <a:rPr lang="en-GB" sz="1800" b="1" dirty="0">
                          <a:solidFill>
                            <a:schemeClr val="bg1"/>
                          </a:solidFill>
                        </a:rPr>
                        <a:t>Liz Eades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extLst>
                  <a:ext uri="{0D108BD9-81ED-4DB2-BD59-A6C34878D82A}">
                    <a16:rowId xmlns:a16="http://schemas.microsoft.com/office/drawing/2014/main" val="547102654"/>
                  </a:ext>
                </a:extLst>
              </a:tr>
              <a:tr h="405369">
                <a:tc vMerge="1">
                  <a:txBody>
                    <a:bodyPr/>
                    <a:lstStyle/>
                    <a:p>
                      <a:pPr algn="ct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tc>
                  <a:txBody>
                    <a:bodyPr/>
                    <a:lstStyle/>
                    <a:p>
                      <a:pPr algn="ctr"/>
                      <a:r>
                        <a:rPr lang="en-GB" sz="1800" dirty="0">
                          <a:solidFill>
                            <a:schemeClr val="bg1"/>
                          </a:solidFill>
                        </a:rPr>
                        <a:t>14:00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dirty="0">
                          <a:solidFill>
                            <a:schemeClr val="bg1"/>
                          </a:solidFill>
                        </a:rPr>
                        <a:t>The story of my PTSD – </a:t>
                      </a:r>
                      <a:r>
                        <a:rPr lang="en-GB" sz="1800" b="1" i="0" dirty="0">
                          <a:solidFill>
                            <a:schemeClr val="bg1"/>
                          </a:solidFill>
                        </a:rPr>
                        <a:t>Jo Ward</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extLst>
                  <a:ext uri="{0D108BD9-81ED-4DB2-BD59-A6C34878D82A}">
                    <a16:rowId xmlns:a16="http://schemas.microsoft.com/office/drawing/2014/main" val="1008241702"/>
                  </a:ext>
                </a:extLst>
              </a:tr>
              <a:tr h="405369">
                <a:tc rowSpan="3">
                  <a:txBody>
                    <a:bodyPr/>
                    <a:lstStyle/>
                    <a:p>
                      <a:pPr algn="ctr"/>
                      <a:r>
                        <a:rPr lang="en-GB" sz="2000" dirty="0">
                          <a:solidFill>
                            <a:schemeClr val="bg1"/>
                          </a:solidFill>
                        </a:rPr>
                        <a:t>Wednesday 18th</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algn="ctr"/>
                      <a:r>
                        <a:rPr lang="en-GB" sz="1800" dirty="0">
                          <a:solidFill>
                            <a:schemeClr val="bg1"/>
                          </a:solidFill>
                        </a:rPr>
                        <a:t>10:00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r>
                        <a:rPr lang="en-GB" sz="1800" dirty="0">
                          <a:solidFill>
                            <a:schemeClr val="bg1"/>
                          </a:solidFill>
                        </a:rPr>
                        <a:t>Anxiety and resilience workshop- </a:t>
                      </a:r>
                      <a:r>
                        <a:rPr lang="en-GB" sz="1800" b="1" dirty="0">
                          <a:solidFill>
                            <a:schemeClr val="bg1"/>
                          </a:solidFill>
                        </a:rPr>
                        <a:t>Natasha Hill</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extLst>
                  <a:ext uri="{0D108BD9-81ED-4DB2-BD59-A6C34878D82A}">
                    <a16:rowId xmlns:a16="http://schemas.microsoft.com/office/drawing/2014/main" val="3387579256"/>
                  </a:ext>
                </a:extLst>
              </a:tr>
              <a:tr h="405369">
                <a:tc vMerge="1">
                  <a:txBody>
                    <a:bodyPr/>
                    <a:lstStyle/>
                    <a:p>
                      <a:pPr algn="ct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tc>
                  <a:txBody>
                    <a:bodyPr/>
                    <a:lstStyle/>
                    <a:p>
                      <a:pPr algn="ctr"/>
                      <a:r>
                        <a:rPr lang="en-GB" sz="1800" dirty="0">
                          <a:solidFill>
                            <a:schemeClr val="bg1"/>
                          </a:solidFill>
                        </a:rPr>
                        <a:t>12:00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Supporting forensic staff – some ideas to promote and maintain staff wellbeing- </a:t>
                      </a:r>
                      <a:r>
                        <a:rPr lang="en-GB" sz="1800" b="1" dirty="0">
                          <a:solidFill>
                            <a:schemeClr val="bg1"/>
                          </a:solidFill>
                        </a:rPr>
                        <a:t>Tom Squire</a:t>
                      </a:r>
                      <a:endParaRPr lang="en-GB" sz="18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extLst>
                  <a:ext uri="{0D108BD9-81ED-4DB2-BD59-A6C34878D82A}">
                    <a16:rowId xmlns:a16="http://schemas.microsoft.com/office/drawing/2014/main" val="2929687516"/>
                  </a:ext>
                </a:extLst>
              </a:tr>
              <a:tr h="405369">
                <a:tc vMerge="1">
                  <a:txBody>
                    <a:bodyPr/>
                    <a:lstStyle/>
                    <a:p>
                      <a:pPr algn="ct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tc>
                  <a:txBody>
                    <a:bodyPr/>
                    <a:lstStyle/>
                    <a:p>
                      <a:pPr algn="ctr"/>
                      <a:r>
                        <a:rPr lang="en-GB" sz="1800" dirty="0">
                          <a:solidFill>
                            <a:schemeClr val="bg1"/>
                          </a:solidFill>
                        </a:rPr>
                        <a:t>14:00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r>
                        <a:rPr lang="en-GB" sz="1800" dirty="0">
                          <a:solidFill>
                            <a:schemeClr val="bg1"/>
                          </a:solidFill>
                        </a:rPr>
                        <a:t>Sleep and fatigue- </a:t>
                      </a:r>
                      <a:r>
                        <a:rPr lang="en-GB" sz="1800" b="1" dirty="0">
                          <a:solidFill>
                            <a:schemeClr val="bg1"/>
                          </a:solidFill>
                        </a:rPr>
                        <a:t>Dr Yvonne Taylor</a:t>
                      </a:r>
                      <a:endParaRPr lang="en-GB" sz="18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extLst>
                  <a:ext uri="{0D108BD9-81ED-4DB2-BD59-A6C34878D82A}">
                    <a16:rowId xmlns:a16="http://schemas.microsoft.com/office/drawing/2014/main" val="3558693246"/>
                  </a:ext>
                </a:extLst>
              </a:tr>
              <a:tr h="405369">
                <a:tc rowSpan="3">
                  <a:txBody>
                    <a:bodyPr/>
                    <a:lstStyle/>
                    <a:p>
                      <a:pPr algn="ctr"/>
                      <a:r>
                        <a:rPr lang="en-GB" sz="2000" dirty="0">
                          <a:solidFill>
                            <a:schemeClr val="bg1"/>
                          </a:solidFill>
                        </a:rPr>
                        <a:t>Thursday 19th</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algn="ctr"/>
                      <a:r>
                        <a:rPr lang="en-GB" sz="1800" dirty="0">
                          <a:solidFill>
                            <a:schemeClr val="bg1"/>
                          </a:solidFill>
                        </a:rPr>
                        <a:t>10:00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r>
                        <a:rPr lang="en-GB" sz="1800" dirty="0">
                          <a:solidFill>
                            <a:schemeClr val="bg1"/>
                          </a:solidFill>
                        </a:rPr>
                        <a:t>Mindfulness- </a:t>
                      </a:r>
                      <a:r>
                        <a:rPr lang="en-GB" sz="1800" b="1" dirty="0">
                          <a:solidFill>
                            <a:schemeClr val="bg1"/>
                          </a:solidFill>
                        </a:rPr>
                        <a:t>Natasha Hill</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extLst>
                  <a:ext uri="{0D108BD9-81ED-4DB2-BD59-A6C34878D82A}">
                    <a16:rowId xmlns:a16="http://schemas.microsoft.com/office/drawing/2014/main" val="721081621"/>
                  </a:ext>
                </a:extLst>
              </a:tr>
              <a:tr h="405369">
                <a:tc vMerge="1">
                  <a:txBody>
                    <a:bodyPr/>
                    <a:lstStyle/>
                    <a:p>
                      <a:pPr algn="ct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tc>
                  <a:txBody>
                    <a:bodyPr/>
                    <a:lstStyle/>
                    <a:p>
                      <a:pPr algn="ctr"/>
                      <a:r>
                        <a:rPr lang="en-GB" sz="1800" dirty="0">
                          <a:solidFill>
                            <a:schemeClr val="bg1"/>
                          </a:solidFill>
                        </a:rPr>
                        <a:t>12:00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BITESIZE: Laughter yoga- </a:t>
                      </a:r>
                      <a:r>
                        <a:rPr lang="en-GB" sz="1800" b="1" dirty="0">
                          <a:solidFill>
                            <a:schemeClr val="bg1"/>
                          </a:solidFill>
                        </a:rPr>
                        <a:t>Rebecca Gilbody</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extLst>
                  <a:ext uri="{0D108BD9-81ED-4DB2-BD59-A6C34878D82A}">
                    <a16:rowId xmlns:a16="http://schemas.microsoft.com/office/drawing/2014/main" val="2978733866"/>
                  </a:ext>
                </a:extLst>
              </a:tr>
              <a:tr h="40536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tc>
                  <a:txBody>
                    <a:bodyPr/>
                    <a:lstStyle/>
                    <a:p>
                      <a:pPr algn="ctr"/>
                      <a:r>
                        <a:rPr lang="en-GB" sz="1800" dirty="0">
                          <a:solidFill>
                            <a:schemeClr val="bg1"/>
                          </a:solidFill>
                        </a:rPr>
                        <a:t>14:00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dirty="0">
                          <a:solidFill>
                            <a:schemeClr val="bg1"/>
                          </a:solidFill>
                        </a:rPr>
                        <a:t>Introduction to Police Care UK- </a:t>
                      </a:r>
                      <a:r>
                        <a:rPr lang="en-GB" sz="1800" b="1" i="0" dirty="0">
                          <a:solidFill>
                            <a:schemeClr val="bg1"/>
                          </a:solidFill>
                        </a:rPr>
                        <a:t>Dave Blundell</a:t>
                      </a:r>
                      <a:endParaRPr lang="en-GB" sz="1800" b="0" i="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extLst>
                  <a:ext uri="{0D108BD9-81ED-4DB2-BD59-A6C34878D82A}">
                    <a16:rowId xmlns:a16="http://schemas.microsoft.com/office/drawing/2014/main" val="1357384815"/>
                  </a:ext>
                </a:extLst>
              </a:tr>
              <a:tr h="405369">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dirty="0">
                          <a:solidFill>
                            <a:schemeClr val="bg1"/>
                          </a:solidFill>
                        </a:rPr>
                        <a:t>Friday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dirty="0">
                          <a:solidFill>
                            <a:schemeClr val="bg1"/>
                          </a:solidFill>
                        </a:rPr>
                        <a:t>20th</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10:00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PSNI &amp; Met approach to supporting practitioner wellbeing- </a:t>
                      </a:r>
                      <a:r>
                        <a:rPr lang="en-GB" sz="1800" b="1" dirty="0">
                          <a:solidFill>
                            <a:schemeClr val="bg1"/>
                          </a:solidFill>
                        </a:rPr>
                        <a:t>Eman Badri &amp; Bob Heuston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extLst>
                  <a:ext uri="{0D108BD9-81ED-4DB2-BD59-A6C34878D82A}">
                    <a16:rowId xmlns:a16="http://schemas.microsoft.com/office/drawing/2014/main" val="435294006"/>
                  </a:ext>
                </a:extLst>
              </a:tr>
              <a:tr h="40536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12:00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dirty="0">
                          <a:solidFill>
                            <a:schemeClr val="bg1"/>
                          </a:solidFill>
                        </a:rPr>
                        <a:t>BITESIZE: Dynamic breathing and cold water therapy- </a:t>
                      </a:r>
                      <a:r>
                        <a:rPr lang="en-GB" sz="1800" b="1" i="0" dirty="0">
                          <a:solidFill>
                            <a:schemeClr val="bg1"/>
                          </a:solidFill>
                        </a:rPr>
                        <a:t>Sam Murray &amp; Miranda Bailey</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extLst>
                  <a:ext uri="{0D108BD9-81ED-4DB2-BD59-A6C34878D82A}">
                    <a16:rowId xmlns:a16="http://schemas.microsoft.com/office/drawing/2014/main" val="726957541"/>
                  </a:ext>
                </a:extLst>
              </a:tr>
              <a:tr h="40536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14:00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dirty="0">
                          <a:solidFill>
                            <a:schemeClr val="bg1"/>
                          </a:solidFill>
                        </a:rPr>
                        <a:t>Wellbeing lessons learned from Grenfell- </a:t>
                      </a:r>
                      <a:r>
                        <a:rPr lang="en-GB" sz="1800" b="1" i="0" dirty="0">
                          <a:solidFill>
                            <a:schemeClr val="bg1"/>
                          </a:solidFill>
                        </a:rPr>
                        <a:t>Andrew Langley</a:t>
                      </a:r>
                      <a:endParaRPr lang="en-GB" sz="1800" b="0" i="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extLst>
                  <a:ext uri="{0D108BD9-81ED-4DB2-BD59-A6C34878D82A}">
                    <a16:rowId xmlns:a16="http://schemas.microsoft.com/office/drawing/2014/main" val="2875318037"/>
                  </a:ext>
                </a:extLst>
              </a:tr>
            </a:tbl>
          </a:graphicData>
        </a:graphic>
      </p:graphicFrame>
      <p:sp>
        <p:nvSpPr>
          <p:cNvPr id="21" name="TextBox 20">
            <a:extLst>
              <a:ext uri="{FF2B5EF4-FFF2-40B4-BE49-F238E27FC236}">
                <a16:creationId xmlns:a16="http://schemas.microsoft.com/office/drawing/2014/main" id="{A659BD0B-191D-4E5F-8773-EAC626625186}"/>
              </a:ext>
            </a:extLst>
          </p:cNvPr>
          <p:cNvSpPr txBox="1"/>
          <p:nvPr/>
        </p:nvSpPr>
        <p:spPr>
          <a:xfrm>
            <a:off x="0" y="0"/>
            <a:ext cx="12192000" cy="769441"/>
          </a:xfrm>
          <a:prstGeom prst="rect">
            <a:avLst/>
          </a:prstGeom>
          <a:solidFill>
            <a:srgbClr val="FFC000"/>
          </a:solidFill>
          <a:ln>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400" b="0" i="0" u="none" strike="noStrike" kern="1200" cap="none" spc="0" normalizeH="0" baseline="0" noProof="0" dirty="0">
                <a:ln>
                  <a:noFill/>
                </a:ln>
                <a:solidFill>
                  <a:srgbClr val="066269"/>
                </a:solidFill>
                <a:effectLst/>
                <a:uLnTx/>
                <a:uFillTx/>
                <a:latin typeface="Calibri" panose="020F0502020204030204"/>
                <a:ea typeface="+mn-ea"/>
                <a:cs typeface="+mn-cs"/>
              </a:rPr>
              <a:t>Forensic Wellbeing Festival </a:t>
            </a:r>
            <a:r>
              <a:rPr kumimoji="0" lang="en-GB" sz="4400" b="1" i="0" u="none" strike="noStrike" kern="1200" cap="none" spc="0" normalizeH="0" baseline="0" noProof="0" dirty="0">
                <a:ln>
                  <a:noFill/>
                </a:ln>
                <a:solidFill>
                  <a:prstClr val="white"/>
                </a:solidFill>
                <a:effectLst/>
                <a:uLnTx/>
                <a:uFillTx/>
                <a:latin typeface="Calibri" panose="020F0502020204030204"/>
                <a:ea typeface="+mn-ea"/>
                <a:cs typeface="+mn-cs"/>
              </a:rPr>
              <a:t>16 – 20 May 2022</a:t>
            </a:r>
          </a:p>
        </p:txBody>
      </p:sp>
    </p:spTree>
    <p:extLst>
      <p:ext uri="{BB962C8B-B14F-4D97-AF65-F5344CB8AC3E}">
        <p14:creationId xmlns:p14="http://schemas.microsoft.com/office/powerpoint/2010/main" val="3215057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52E35-57D3-4BCA-B066-501D5B07DD1E}"/>
              </a:ext>
            </a:extLst>
          </p:cNvPr>
          <p:cNvSpPr>
            <a:spLocks noGrp="1"/>
          </p:cNvSpPr>
          <p:nvPr>
            <p:ph type="title"/>
          </p:nvPr>
        </p:nvSpPr>
        <p:spPr>
          <a:xfrm>
            <a:off x="498566" y="985612"/>
            <a:ext cx="7452360" cy="723446"/>
          </a:xfrm>
        </p:spPr>
        <p:txBody>
          <a:bodyPr>
            <a:normAutofit fontScale="90000"/>
          </a:bodyPr>
          <a:lstStyle/>
          <a:p>
            <a:br>
              <a:rPr lang="en-GB" b="1" dirty="0">
                <a:solidFill>
                  <a:schemeClr val="bg1"/>
                </a:solidFill>
              </a:rPr>
            </a:br>
            <a:br>
              <a:rPr lang="en-GB" b="1" dirty="0">
                <a:solidFill>
                  <a:schemeClr val="bg1"/>
                </a:solidFill>
              </a:rPr>
            </a:br>
            <a:br>
              <a:rPr lang="en-GB" b="1" dirty="0">
                <a:solidFill>
                  <a:schemeClr val="bg1"/>
                </a:solidFill>
              </a:rPr>
            </a:br>
            <a:br>
              <a:rPr lang="en-GB" b="1" dirty="0">
                <a:solidFill>
                  <a:schemeClr val="bg1"/>
                </a:solidFill>
              </a:rPr>
            </a:br>
            <a:r>
              <a:rPr lang="en-GB" b="1" dirty="0">
                <a:solidFill>
                  <a:schemeClr val="bg1"/>
                </a:solidFill>
              </a:rPr>
              <a:t>Andy Rhodes</a:t>
            </a:r>
            <a:br>
              <a:rPr lang="en-GB" b="1" dirty="0">
                <a:solidFill>
                  <a:schemeClr val="bg1"/>
                </a:solidFill>
              </a:rPr>
            </a:br>
            <a:br>
              <a:rPr lang="en-GB" b="1" dirty="0">
                <a:solidFill>
                  <a:schemeClr val="bg1"/>
                </a:solidFill>
              </a:rPr>
            </a:br>
            <a:br>
              <a:rPr lang="en-GB" b="1" dirty="0">
                <a:solidFill>
                  <a:schemeClr val="bg1"/>
                </a:solidFill>
              </a:rPr>
            </a:br>
            <a:r>
              <a:rPr lang="en-GB" dirty="0">
                <a:solidFill>
                  <a:schemeClr val="bg1"/>
                </a:solidFill>
              </a:rPr>
              <a:t>Director of the National Policing Wellbeing Service</a:t>
            </a:r>
          </a:p>
        </p:txBody>
      </p:sp>
      <p:pic>
        <p:nvPicPr>
          <p:cNvPr id="6" name="Picture 5" descr="A person smiling for the camera&#10;&#10;Description automatically generated with medium confidence">
            <a:extLst>
              <a:ext uri="{FF2B5EF4-FFF2-40B4-BE49-F238E27FC236}">
                <a16:creationId xmlns:a16="http://schemas.microsoft.com/office/drawing/2014/main" id="{799B5A33-ED36-43DA-99D6-CE3EE4DA96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32534" y="1530345"/>
            <a:ext cx="4625775" cy="4625775"/>
          </a:xfrm>
          <a:prstGeom prst="rect">
            <a:avLst/>
          </a:prstGeom>
        </p:spPr>
      </p:pic>
      <p:sp>
        <p:nvSpPr>
          <p:cNvPr id="9" name="TextBox 8">
            <a:extLst>
              <a:ext uri="{FF2B5EF4-FFF2-40B4-BE49-F238E27FC236}">
                <a16:creationId xmlns:a16="http://schemas.microsoft.com/office/drawing/2014/main" id="{AFD4E973-267D-406F-A27D-31E03958F3DE}"/>
              </a:ext>
            </a:extLst>
          </p:cNvPr>
          <p:cNvSpPr txBox="1"/>
          <p:nvPr/>
        </p:nvSpPr>
        <p:spPr>
          <a:xfrm>
            <a:off x="9300754" y="113211"/>
            <a:ext cx="2551612" cy="861774"/>
          </a:xfrm>
          <a:prstGeom prst="rect">
            <a:avLst/>
          </a:prstGeom>
          <a:noFill/>
        </p:spPr>
        <p:txBody>
          <a:bodyPr wrap="square" rtlCol="0">
            <a:spAutoFit/>
          </a:bodyPr>
          <a:lstStyle/>
          <a:p>
            <a:r>
              <a:rPr lang="en-GB" sz="3200" b="1" dirty="0">
                <a:solidFill>
                  <a:schemeClr val="bg1"/>
                </a:solidFill>
                <a:effectLst/>
                <a:latin typeface="Calibri" panose="020F0502020204030204" pitchFamily="34" charset="0"/>
                <a:ea typeface="Calibri" panose="020F0502020204030204" pitchFamily="34" charset="0"/>
              </a:rPr>
              <a:t>#FCNWellFest</a:t>
            </a:r>
            <a:r>
              <a:rPr lang="en-GB" sz="1800" dirty="0">
                <a:effectLst/>
                <a:latin typeface="Calibri" panose="020F0502020204030204" pitchFamily="34" charset="0"/>
                <a:ea typeface="Calibri" panose="020F0502020204030204" pitchFamily="34" charset="0"/>
              </a:rPr>
              <a:t>. </a:t>
            </a:r>
            <a:endParaRPr lang="en-GB" dirty="0"/>
          </a:p>
        </p:txBody>
      </p:sp>
    </p:spTree>
    <p:extLst>
      <p:ext uri="{BB962C8B-B14F-4D97-AF65-F5344CB8AC3E}">
        <p14:creationId xmlns:p14="http://schemas.microsoft.com/office/powerpoint/2010/main" val="1597499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2C84466-2964-4E3B-A855-C04BEE54BB5D}"/>
              </a:ext>
            </a:extLst>
          </p:cNvPr>
          <p:cNvPicPr>
            <a:picLocks noChangeAspect="1"/>
          </p:cNvPicPr>
          <p:nvPr/>
        </p:nvPicPr>
        <p:blipFill>
          <a:blip r:embed="rId2"/>
          <a:stretch>
            <a:fillRect/>
          </a:stretch>
        </p:blipFill>
        <p:spPr>
          <a:xfrm>
            <a:off x="962953" y="-187555"/>
            <a:ext cx="10269796" cy="7235718"/>
          </a:xfrm>
          <a:prstGeom prst="rect">
            <a:avLst/>
          </a:prstGeom>
        </p:spPr>
      </p:pic>
    </p:spTree>
    <p:extLst>
      <p:ext uri="{BB962C8B-B14F-4D97-AF65-F5344CB8AC3E}">
        <p14:creationId xmlns:p14="http://schemas.microsoft.com/office/powerpoint/2010/main" val="1802474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29545-090B-4335-B706-A725403B6A40}"/>
              </a:ext>
            </a:extLst>
          </p:cNvPr>
          <p:cNvSpPr>
            <a:spLocks noGrp="1"/>
          </p:cNvSpPr>
          <p:nvPr>
            <p:ph type="title"/>
          </p:nvPr>
        </p:nvSpPr>
        <p:spPr>
          <a:xfrm>
            <a:off x="484254" y="386850"/>
            <a:ext cx="11368111" cy="4200343"/>
          </a:xfrm>
        </p:spPr>
        <p:txBody>
          <a:bodyPr>
            <a:normAutofit/>
          </a:bodyPr>
          <a:lstStyle/>
          <a:p>
            <a:r>
              <a:rPr lang="en-GB" dirty="0">
                <a:solidFill>
                  <a:schemeClr val="bg1"/>
                </a:solidFill>
              </a:rPr>
              <a:t>Introduction to the </a:t>
            </a:r>
            <a:br>
              <a:rPr lang="en-GB" dirty="0">
                <a:solidFill>
                  <a:schemeClr val="bg1"/>
                </a:solidFill>
              </a:rPr>
            </a:br>
            <a:br>
              <a:rPr lang="en-GB" dirty="0">
                <a:solidFill>
                  <a:schemeClr val="bg1"/>
                </a:solidFill>
              </a:rPr>
            </a:br>
            <a:br>
              <a:rPr lang="en-GB" dirty="0">
                <a:solidFill>
                  <a:schemeClr val="bg1"/>
                </a:solidFill>
              </a:rPr>
            </a:br>
            <a:br>
              <a:rPr lang="en-GB" dirty="0">
                <a:solidFill>
                  <a:schemeClr val="bg1"/>
                </a:solidFill>
              </a:rPr>
            </a:br>
            <a:r>
              <a:rPr lang="en-GB" dirty="0">
                <a:solidFill>
                  <a:schemeClr val="bg1"/>
                </a:solidFill>
              </a:rPr>
              <a:t>			          D/</a:t>
            </a:r>
            <a:r>
              <a:rPr lang="en-GB" sz="4000" dirty="0">
                <a:solidFill>
                  <a:schemeClr val="bg1"/>
                </a:solidFill>
              </a:rPr>
              <a:t>Supt Tim Rowlandson</a:t>
            </a:r>
          </a:p>
        </p:txBody>
      </p:sp>
      <p:sp>
        <p:nvSpPr>
          <p:cNvPr id="3" name="TextBox 2">
            <a:extLst>
              <a:ext uri="{FF2B5EF4-FFF2-40B4-BE49-F238E27FC236}">
                <a16:creationId xmlns:a16="http://schemas.microsoft.com/office/drawing/2014/main" id="{D9E2F2BD-E067-49EB-85F8-B8E8ADB74678}"/>
              </a:ext>
            </a:extLst>
          </p:cNvPr>
          <p:cNvSpPr txBox="1"/>
          <p:nvPr/>
        </p:nvSpPr>
        <p:spPr>
          <a:xfrm>
            <a:off x="1" y="1609859"/>
            <a:ext cx="12191999" cy="1754326"/>
          </a:xfrm>
          <a:prstGeom prst="rect">
            <a:avLst/>
          </a:prstGeom>
          <a:solidFill>
            <a:srgbClr val="FFC000"/>
          </a:solidFill>
          <a:ln>
            <a:solidFill>
              <a:schemeClr val="bg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dirty="0">
                <a:ln>
                  <a:noFill/>
                </a:ln>
                <a:solidFill>
                  <a:srgbClr val="066269"/>
                </a:solidFill>
                <a:effectLst/>
                <a:uLnTx/>
                <a:uFillTx/>
                <a:latin typeface="Calibri" panose="020F0502020204030204"/>
                <a:ea typeface="+mn-ea"/>
                <a:cs typeface="+mn-cs"/>
              </a:rPr>
              <a:t>Forensic Wellbeing Festival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5400" b="1" i="0" u="none" strike="noStrike" kern="1200" cap="none" spc="0" normalizeH="0" baseline="0" noProof="0" dirty="0">
                <a:ln>
                  <a:noFill/>
                </a:ln>
                <a:solidFill>
                  <a:prstClr val="white"/>
                </a:solidFill>
                <a:effectLst/>
                <a:uLnTx/>
                <a:uFillTx/>
                <a:latin typeface="Calibri" panose="020F0502020204030204"/>
                <a:ea typeface="+mn-ea"/>
                <a:cs typeface="+mn-cs"/>
              </a:rPr>
              <a:t>16 – 20 May 2022</a:t>
            </a:r>
          </a:p>
        </p:txBody>
      </p:sp>
      <p:sp>
        <p:nvSpPr>
          <p:cNvPr id="4" name="TextBox 3">
            <a:extLst>
              <a:ext uri="{FF2B5EF4-FFF2-40B4-BE49-F238E27FC236}">
                <a16:creationId xmlns:a16="http://schemas.microsoft.com/office/drawing/2014/main" id="{7BF9A54F-D3F4-44C8-AC2A-7CE713D2F37A}"/>
              </a:ext>
            </a:extLst>
          </p:cNvPr>
          <p:cNvSpPr txBox="1"/>
          <p:nvPr/>
        </p:nvSpPr>
        <p:spPr>
          <a:xfrm>
            <a:off x="9300754" y="113211"/>
            <a:ext cx="2551612" cy="861774"/>
          </a:xfrm>
          <a:prstGeom prst="rect">
            <a:avLst/>
          </a:prstGeom>
          <a:noFill/>
        </p:spPr>
        <p:txBody>
          <a:bodyPr wrap="square" rtlCol="0">
            <a:spAutoFit/>
          </a:bodyPr>
          <a:lstStyle/>
          <a:p>
            <a:r>
              <a:rPr lang="en-GB" sz="3200" b="1" dirty="0">
                <a:solidFill>
                  <a:schemeClr val="bg1"/>
                </a:solidFill>
                <a:effectLst/>
                <a:latin typeface="Calibri" panose="020F0502020204030204" pitchFamily="34" charset="0"/>
                <a:ea typeface="Calibri" panose="020F0502020204030204" pitchFamily="34" charset="0"/>
              </a:rPr>
              <a:t>#FCNWellFest</a:t>
            </a:r>
            <a:r>
              <a:rPr lang="en-GB" sz="1800" dirty="0">
                <a:effectLst/>
                <a:latin typeface="Calibri" panose="020F0502020204030204" pitchFamily="34" charset="0"/>
                <a:ea typeface="Calibri" panose="020F0502020204030204" pitchFamily="34" charset="0"/>
              </a:rPr>
              <a:t>. </a:t>
            </a:r>
            <a:endParaRPr lang="en-GB" dirty="0"/>
          </a:p>
        </p:txBody>
      </p:sp>
      <p:sp>
        <p:nvSpPr>
          <p:cNvPr id="5" name="TextBox 4">
            <a:extLst>
              <a:ext uri="{FF2B5EF4-FFF2-40B4-BE49-F238E27FC236}">
                <a16:creationId xmlns:a16="http://schemas.microsoft.com/office/drawing/2014/main" id="{FA14B468-BA58-466A-904E-26E5E4285D8C}"/>
              </a:ext>
            </a:extLst>
          </p:cNvPr>
          <p:cNvSpPr txBox="1"/>
          <p:nvPr/>
        </p:nvSpPr>
        <p:spPr>
          <a:xfrm>
            <a:off x="1140823" y="5222067"/>
            <a:ext cx="9736183" cy="1200329"/>
          </a:xfrm>
          <a:prstGeom prst="rect">
            <a:avLst/>
          </a:prstGeom>
          <a:noFill/>
        </p:spPr>
        <p:txBody>
          <a:bodyPr wrap="square" rtlCol="0">
            <a:spAutoFit/>
          </a:bodyPr>
          <a:lstStyle/>
          <a:p>
            <a:r>
              <a:rPr lang="en-GB" sz="2400" i="1" dirty="0">
                <a:solidFill>
                  <a:schemeClr val="bg1"/>
                </a:solidFill>
              </a:rPr>
              <a:t>The aim of the Forensic Wellbeing festival is to promote a positive sense of wellbeing for the forensic community across all disciplines and organisations. We aim to educate, challenge, support and empower.</a:t>
            </a:r>
          </a:p>
        </p:txBody>
      </p:sp>
    </p:spTree>
    <p:extLst>
      <p:ext uri="{BB962C8B-B14F-4D97-AF65-F5344CB8AC3E}">
        <p14:creationId xmlns:p14="http://schemas.microsoft.com/office/powerpoint/2010/main" val="1328142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4">
            <a:extLst>
              <a:ext uri="{FF2B5EF4-FFF2-40B4-BE49-F238E27FC236}">
                <a16:creationId xmlns:a16="http://schemas.microsoft.com/office/drawing/2014/main" id="{C4BDEE86-0056-4671-9CDD-5ED9F9B82C48}"/>
              </a:ext>
            </a:extLst>
          </p:cNvPr>
          <p:cNvGraphicFramePr>
            <a:graphicFrameLocks noGrp="1"/>
          </p:cNvGraphicFramePr>
          <p:nvPr>
            <p:extLst>
              <p:ext uri="{D42A27DB-BD31-4B8C-83A1-F6EECF244321}">
                <p14:modId xmlns:p14="http://schemas.microsoft.com/office/powerpoint/2010/main" val="4162575647"/>
              </p:ext>
            </p:extLst>
          </p:nvPr>
        </p:nvGraphicFramePr>
        <p:xfrm>
          <a:off x="0" y="777458"/>
          <a:ext cx="12191999" cy="6080535"/>
        </p:xfrm>
        <a:graphic>
          <a:graphicData uri="http://schemas.openxmlformats.org/drawingml/2006/table">
            <a:tbl>
              <a:tblPr bandRow="1">
                <a:tableStyleId>{5C22544A-7EE6-4342-B048-85BDC9FD1C3A}</a:tableStyleId>
              </a:tblPr>
              <a:tblGrid>
                <a:gridCol w="1724243">
                  <a:extLst>
                    <a:ext uri="{9D8B030D-6E8A-4147-A177-3AD203B41FA5}">
                      <a16:colId xmlns:a16="http://schemas.microsoft.com/office/drawing/2014/main" val="2075288139"/>
                    </a:ext>
                  </a:extLst>
                </a:gridCol>
                <a:gridCol w="1096525">
                  <a:extLst>
                    <a:ext uri="{9D8B030D-6E8A-4147-A177-3AD203B41FA5}">
                      <a16:colId xmlns:a16="http://schemas.microsoft.com/office/drawing/2014/main" val="336835206"/>
                    </a:ext>
                  </a:extLst>
                </a:gridCol>
                <a:gridCol w="9371231">
                  <a:extLst>
                    <a:ext uri="{9D8B030D-6E8A-4147-A177-3AD203B41FA5}">
                      <a16:colId xmlns:a16="http://schemas.microsoft.com/office/drawing/2014/main" val="1682102265"/>
                    </a:ext>
                  </a:extLst>
                </a:gridCol>
              </a:tblGrid>
              <a:tr h="405369">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dirty="0">
                          <a:solidFill>
                            <a:schemeClr val="bg1"/>
                          </a:solidFill>
                        </a:rPr>
                        <a:t>Monday 16th</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9:45</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Introduction &amp; keynote- </a:t>
                      </a:r>
                      <a:r>
                        <a:rPr lang="en-GB" sz="1800" b="1" dirty="0">
                          <a:solidFill>
                            <a:schemeClr val="bg1"/>
                          </a:solidFill>
                        </a:rPr>
                        <a:t>Andy Rhodes </a:t>
                      </a:r>
                      <a:r>
                        <a:rPr lang="en-GB" sz="1800" dirty="0">
                          <a:solidFill>
                            <a:schemeClr val="bg1"/>
                          </a:solidFill>
                        </a:rPr>
                        <a:t>&amp; </a:t>
                      </a:r>
                      <a:r>
                        <a:rPr lang="en-GB" sz="1800" b="1" dirty="0">
                          <a:solidFill>
                            <a:schemeClr val="bg1"/>
                          </a:solidFill>
                        </a:rPr>
                        <a:t>Tim Rowlandson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extLst>
                  <a:ext uri="{0D108BD9-81ED-4DB2-BD59-A6C34878D82A}">
                    <a16:rowId xmlns:a16="http://schemas.microsoft.com/office/drawing/2014/main" val="2038905906"/>
                  </a:ext>
                </a:extLst>
              </a:tr>
              <a:tr h="405369">
                <a:tc vMerge="1">
                  <a:txBody>
                    <a:bodyPr/>
                    <a:lstStyle/>
                    <a:p>
                      <a:pPr algn="ct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10:30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FCN Wellbeing Workstream &amp; National Wellbeing Survey results- </a:t>
                      </a:r>
                      <a:r>
                        <a:rPr lang="en-GB" sz="1800" b="1" dirty="0">
                          <a:solidFill>
                            <a:schemeClr val="bg1"/>
                          </a:solidFill>
                        </a:rPr>
                        <a:t>Paula Mulroy </a:t>
                      </a:r>
                      <a:r>
                        <a:rPr lang="en-GB" sz="1800" dirty="0">
                          <a:solidFill>
                            <a:schemeClr val="bg1"/>
                          </a:solidFill>
                        </a:rPr>
                        <a:t>&amp; </a:t>
                      </a:r>
                      <a:r>
                        <a:rPr lang="en-GB" sz="1800" b="1" dirty="0">
                          <a:solidFill>
                            <a:schemeClr val="bg1"/>
                          </a:solidFill>
                        </a:rPr>
                        <a:t>Jo Morrissey</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extLst>
                  <a:ext uri="{0D108BD9-81ED-4DB2-BD59-A6C34878D82A}">
                    <a16:rowId xmlns:a16="http://schemas.microsoft.com/office/drawing/2014/main" val="1692643820"/>
                  </a:ext>
                </a:extLst>
              </a:tr>
              <a:tr h="405369">
                <a:tc vMerge="1">
                  <a:txBody>
                    <a:bodyPr/>
                    <a:lstStyle/>
                    <a:p>
                      <a:pPr algn="ct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11:00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r>
                        <a:rPr lang="en-GB" sz="1800" dirty="0">
                          <a:solidFill>
                            <a:schemeClr val="bg1"/>
                          </a:solidFill>
                        </a:rPr>
                        <a:t>Griffeye presents: Why are investigators traumatised by CSE images? </a:t>
                      </a:r>
                      <a:r>
                        <a:rPr lang="en-GB" sz="1800" b="1" dirty="0">
                          <a:solidFill>
                            <a:schemeClr val="bg1"/>
                          </a:solidFill>
                        </a:rPr>
                        <a:t>Maariya Arshad</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extLst>
                  <a:ext uri="{0D108BD9-81ED-4DB2-BD59-A6C34878D82A}">
                    <a16:rowId xmlns:a16="http://schemas.microsoft.com/office/drawing/2014/main" val="1039977830"/>
                  </a:ext>
                </a:extLst>
              </a:tr>
              <a:tr h="405369">
                <a:tc vMerge="1">
                  <a:txBody>
                    <a:bodyPr/>
                    <a:lstStyle/>
                    <a:p>
                      <a:pPr algn="ct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14:00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kern="1200" dirty="0">
                          <a:solidFill>
                            <a:schemeClr val="bg1"/>
                          </a:solidFill>
                          <a:latin typeface="+mn-lt"/>
                          <a:ea typeface="+mn-ea"/>
                          <a:cs typeface="+mn-cs"/>
                        </a:rPr>
                        <a:t>Building resilience for employees in trauma exposed roles </a:t>
                      </a:r>
                      <a:r>
                        <a:rPr lang="en-GB" sz="1800" b="1" kern="1200" dirty="0">
                          <a:solidFill>
                            <a:schemeClr val="bg1"/>
                          </a:solidFill>
                          <a:latin typeface="+mn-lt"/>
                          <a:ea typeface="+mn-ea"/>
                          <a:cs typeface="+mn-cs"/>
                        </a:rPr>
                        <a:t>Dr Noreen Tehrani</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extLst>
                  <a:ext uri="{0D108BD9-81ED-4DB2-BD59-A6C34878D82A}">
                    <a16:rowId xmlns:a16="http://schemas.microsoft.com/office/drawing/2014/main" val="2008431722"/>
                  </a:ext>
                </a:extLst>
              </a:tr>
              <a:tr h="405369">
                <a:tc rowSpan="2">
                  <a:txBody>
                    <a:bodyPr/>
                    <a:lstStyle/>
                    <a:p>
                      <a:pPr algn="ctr"/>
                      <a:r>
                        <a:rPr lang="en-GB" sz="2000" dirty="0">
                          <a:solidFill>
                            <a:schemeClr val="bg1"/>
                          </a:solidFill>
                        </a:rPr>
                        <a:t>Tuesday 17th</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algn="ctr"/>
                      <a:r>
                        <a:rPr lang="en-GB" sz="1800" dirty="0">
                          <a:solidFill>
                            <a:schemeClr val="bg1"/>
                          </a:solidFill>
                        </a:rPr>
                        <a:t>10:00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Psychological risk assessment- </a:t>
                      </a:r>
                      <a:r>
                        <a:rPr lang="en-GB" sz="1800" b="1" dirty="0">
                          <a:solidFill>
                            <a:schemeClr val="bg1"/>
                          </a:solidFill>
                        </a:rPr>
                        <a:t>Liz Eades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extLst>
                  <a:ext uri="{0D108BD9-81ED-4DB2-BD59-A6C34878D82A}">
                    <a16:rowId xmlns:a16="http://schemas.microsoft.com/office/drawing/2014/main" val="547102654"/>
                  </a:ext>
                </a:extLst>
              </a:tr>
              <a:tr h="405369">
                <a:tc vMerge="1">
                  <a:txBody>
                    <a:bodyPr/>
                    <a:lstStyle/>
                    <a:p>
                      <a:pPr algn="ct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tc>
                  <a:txBody>
                    <a:bodyPr/>
                    <a:lstStyle/>
                    <a:p>
                      <a:pPr algn="ctr"/>
                      <a:r>
                        <a:rPr lang="en-GB" sz="1800" dirty="0">
                          <a:solidFill>
                            <a:schemeClr val="bg1"/>
                          </a:solidFill>
                        </a:rPr>
                        <a:t>14:00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dirty="0">
                          <a:solidFill>
                            <a:schemeClr val="bg1"/>
                          </a:solidFill>
                        </a:rPr>
                        <a:t>The story of my PTSD – </a:t>
                      </a:r>
                      <a:r>
                        <a:rPr lang="en-GB" sz="1800" b="1" i="0" dirty="0">
                          <a:solidFill>
                            <a:schemeClr val="bg1"/>
                          </a:solidFill>
                        </a:rPr>
                        <a:t>Jo Ward</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extLst>
                  <a:ext uri="{0D108BD9-81ED-4DB2-BD59-A6C34878D82A}">
                    <a16:rowId xmlns:a16="http://schemas.microsoft.com/office/drawing/2014/main" val="1008241702"/>
                  </a:ext>
                </a:extLst>
              </a:tr>
              <a:tr h="405369">
                <a:tc rowSpan="3">
                  <a:txBody>
                    <a:bodyPr/>
                    <a:lstStyle/>
                    <a:p>
                      <a:pPr algn="ctr"/>
                      <a:r>
                        <a:rPr lang="en-GB" sz="2000" dirty="0">
                          <a:solidFill>
                            <a:schemeClr val="bg1"/>
                          </a:solidFill>
                        </a:rPr>
                        <a:t>Wednesday 18th</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algn="ctr"/>
                      <a:r>
                        <a:rPr lang="en-GB" sz="1800" dirty="0">
                          <a:solidFill>
                            <a:schemeClr val="bg1"/>
                          </a:solidFill>
                        </a:rPr>
                        <a:t>10:00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r>
                        <a:rPr lang="en-GB" sz="1800" dirty="0">
                          <a:solidFill>
                            <a:schemeClr val="bg1"/>
                          </a:solidFill>
                        </a:rPr>
                        <a:t>Anxiety and resilience workshop- </a:t>
                      </a:r>
                      <a:r>
                        <a:rPr lang="en-GB" sz="1800" b="1" dirty="0">
                          <a:solidFill>
                            <a:schemeClr val="bg1"/>
                          </a:solidFill>
                        </a:rPr>
                        <a:t>Natasha Hill</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extLst>
                  <a:ext uri="{0D108BD9-81ED-4DB2-BD59-A6C34878D82A}">
                    <a16:rowId xmlns:a16="http://schemas.microsoft.com/office/drawing/2014/main" val="3387579256"/>
                  </a:ext>
                </a:extLst>
              </a:tr>
              <a:tr h="405369">
                <a:tc vMerge="1">
                  <a:txBody>
                    <a:bodyPr/>
                    <a:lstStyle/>
                    <a:p>
                      <a:pPr algn="ct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tc>
                  <a:txBody>
                    <a:bodyPr/>
                    <a:lstStyle/>
                    <a:p>
                      <a:pPr algn="ctr"/>
                      <a:r>
                        <a:rPr lang="en-GB" sz="1800" dirty="0">
                          <a:solidFill>
                            <a:schemeClr val="bg1"/>
                          </a:solidFill>
                        </a:rPr>
                        <a:t>12:00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Supporting forensic staff – some ideas to promote and maintain staff wellbeing- </a:t>
                      </a:r>
                      <a:r>
                        <a:rPr lang="en-GB" sz="1800" b="1" dirty="0">
                          <a:solidFill>
                            <a:schemeClr val="bg1"/>
                          </a:solidFill>
                        </a:rPr>
                        <a:t>Tom Squire</a:t>
                      </a:r>
                      <a:endParaRPr lang="en-GB" sz="18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extLst>
                  <a:ext uri="{0D108BD9-81ED-4DB2-BD59-A6C34878D82A}">
                    <a16:rowId xmlns:a16="http://schemas.microsoft.com/office/drawing/2014/main" val="2929687516"/>
                  </a:ext>
                </a:extLst>
              </a:tr>
              <a:tr h="405369">
                <a:tc vMerge="1">
                  <a:txBody>
                    <a:bodyPr/>
                    <a:lstStyle/>
                    <a:p>
                      <a:pPr algn="ct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tc>
                  <a:txBody>
                    <a:bodyPr/>
                    <a:lstStyle/>
                    <a:p>
                      <a:pPr algn="ctr"/>
                      <a:r>
                        <a:rPr lang="en-GB" sz="1800" dirty="0">
                          <a:solidFill>
                            <a:schemeClr val="bg1"/>
                          </a:solidFill>
                        </a:rPr>
                        <a:t>14:00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r>
                        <a:rPr lang="en-GB" sz="1800" dirty="0">
                          <a:solidFill>
                            <a:schemeClr val="bg1"/>
                          </a:solidFill>
                        </a:rPr>
                        <a:t>Sleep and fatigue- </a:t>
                      </a:r>
                      <a:r>
                        <a:rPr lang="en-GB" sz="1800" b="1" dirty="0">
                          <a:solidFill>
                            <a:schemeClr val="bg1"/>
                          </a:solidFill>
                        </a:rPr>
                        <a:t>Dr Yvonne Taylor</a:t>
                      </a:r>
                      <a:endParaRPr lang="en-GB" sz="180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extLst>
                  <a:ext uri="{0D108BD9-81ED-4DB2-BD59-A6C34878D82A}">
                    <a16:rowId xmlns:a16="http://schemas.microsoft.com/office/drawing/2014/main" val="3558693246"/>
                  </a:ext>
                </a:extLst>
              </a:tr>
              <a:tr h="405369">
                <a:tc rowSpan="3">
                  <a:txBody>
                    <a:bodyPr/>
                    <a:lstStyle/>
                    <a:p>
                      <a:pPr algn="ctr"/>
                      <a:r>
                        <a:rPr lang="en-GB" sz="2000" dirty="0">
                          <a:solidFill>
                            <a:schemeClr val="bg1"/>
                          </a:solidFill>
                        </a:rPr>
                        <a:t>Thursday 19th</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algn="ctr"/>
                      <a:r>
                        <a:rPr lang="en-GB" sz="1800" dirty="0">
                          <a:solidFill>
                            <a:schemeClr val="bg1"/>
                          </a:solidFill>
                        </a:rPr>
                        <a:t>10:00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r>
                        <a:rPr lang="en-GB" sz="1800" dirty="0">
                          <a:solidFill>
                            <a:schemeClr val="bg1"/>
                          </a:solidFill>
                        </a:rPr>
                        <a:t>Mindfulness- </a:t>
                      </a:r>
                      <a:r>
                        <a:rPr lang="en-GB" sz="1800" b="1" dirty="0">
                          <a:solidFill>
                            <a:schemeClr val="bg1"/>
                          </a:solidFill>
                        </a:rPr>
                        <a:t>Natasha Hill</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extLst>
                  <a:ext uri="{0D108BD9-81ED-4DB2-BD59-A6C34878D82A}">
                    <a16:rowId xmlns:a16="http://schemas.microsoft.com/office/drawing/2014/main" val="721081621"/>
                  </a:ext>
                </a:extLst>
              </a:tr>
              <a:tr h="405369">
                <a:tc vMerge="1">
                  <a:txBody>
                    <a:bodyPr/>
                    <a:lstStyle/>
                    <a:p>
                      <a:pPr algn="ct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tc>
                  <a:txBody>
                    <a:bodyPr/>
                    <a:lstStyle/>
                    <a:p>
                      <a:pPr algn="ctr"/>
                      <a:r>
                        <a:rPr lang="en-GB" sz="1800" dirty="0">
                          <a:solidFill>
                            <a:schemeClr val="bg1"/>
                          </a:solidFill>
                        </a:rPr>
                        <a:t>12:00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BITESIZE: Laughter yoga- </a:t>
                      </a:r>
                      <a:r>
                        <a:rPr lang="en-GB" sz="1800" b="1" dirty="0">
                          <a:solidFill>
                            <a:schemeClr val="bg1"/>
                          </a:solidFill>
                        </a:rPr>
                        <a:t>Rebecca Gilbody</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extLst>
                  <a:ext uri="{0D108BD9-81ED-4DB2-BD59-A6C34878D82A}">
                    <a16:rowId xmlns:a16="http://schemas.microsoft.com/office/drawing/2014/main" val="2978733866"/>
                  </a:ext>
                </a:extLst>
              </a:tr>
              <a:tr h="40536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tc>
                  <a:txBody>
                    <a:bodyPr/>
                    <a:lstStyle/>
                    <a:p>
                      <a:pPr algn="ctr"/>
                      <a:r>
                        <a:rPr lang="en-GB" sz="1800" dirty="0">
                          <a:solidFill>
                            <a:schemeClr val="bg1"/>
                          </a:solidFill>
                        </a:rPr>
                        <a:t>14:00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dirty="0">
                          <a:solidFill>
                            <a:schemeClr val="bg1"/>
                          </a:solidFill>
                        </a:rPr>
                        <a:t>Introduction to Police Care UK- </a:t>
                      </a:r>
                      <a:r>
                        <a:rPr lang="en-GB" sz="1800" b="1" i="0" dirty="0">
                          <a:solidFill>
                            <a:schemeClr val="bg1"/>
                          </a:solidFill>
                        </a:rPr>
                        <a:t>Dave Blundell</a:t>
                      </a:r>
                      <a:endParaRPr lang="en-GB" sz="1800" b="0" i="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extLst>
                  <a:ext uri="{0D108BD9-81ED-4DB2-BD59-A6C34878D82A}">
                    <a16:rowId xmlns:a16="http://schemas.microsoft.com/office/drawing/2014/main" val="1357384815"/>
                  </a:ext>
                </a:extLst>
              </a:tr>
              <a:tr h="405369">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dirty="0">
                          <a:solidFill>
                            <a:schemeClr val="bg1"/>
                          </a:solidFill>
                        </a:rPr>
                        <a:t>Friday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2000" dirty="0">
                          <a:solidFill>
                            <a:schemeClr val="bg1"/>
                          </a:solidFill>
                        </a:rPr>
                        <a:t>20th</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10:00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PSNI &amp; Met approach to supporting practitioner wellbeing- </a:t>
                      </a:r>
                      <a:r>
                        <a:rPr lang="en-GB" sz="1800" b="1" dirty="0">
                          <a:solidFill>
                            <a:schemeClr val="bg1"/>
                          </a:solidFill>
                        </a:rPr>
                        <a:t>Eman Badri &amp; Bob Heuston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extLst>
                  <a:ext uri="{0D108BD9-81ED-4DB2-BD59-A6C34878D82A}">
                    <a16:rowId xmlns:a16="http://schemas.microsoft.com/office/drawing/2014/main" val="435294006"/>
                  </a:ext>
                </a:extLst>
              </a:tr>
              <a:tr h="40536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12:00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dirty="0">
                          <a:solidFill>
                            <a:schemeClr val="bg1"/>
                          </a:solidFill>
                        </a:rPr>
                        <a:t>BITESIZE: Dynamic breathing and cold water therapy- </a:t>
                      </a:r>
                      <a:r>
                        <a:rPr lang="en-GB" sz="1800" b="1" i="0" dirty="0">
                          <a:solidFill>
                            <a:schemeClr val="bg1"/>
                          </a:solidFill>
                        </a:rPr>
                        <a:t>Sam Murray &amp; Miranda Bailey</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D7E9E"/>
                    </a:solidFill>
                  </a:tcPr>
                </a:tc>
                <a:extLst>
                  <a:ext uri="{0D108BD9-81ED-4DB2-BD59-A6C34878D82A}">
                    <a16:rowId xmlns:a16="http://schemas.microsoft.com/office/drawing/2014/main" val="726957541"/>
                  </a:ext>
                </a:extLst>
              </a:tr>
              <a:tr h="40536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2000" dirty="0">
                        <a:solidFill>
                          <a:schemeClr val="bg1"/>
                        </a:solidFill>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800" dirty="0">
                          <a:solidFill>
                            <a:schemeClr val="bg1"/>
                          </a:solidFill>
                        </a:rPr>
                        <a:t>14:00</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6626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i="0" dirty="0">
                          <a:solidFill>
                            <a:schemeClr val="bg1"/>
                          </a:solidFill>
                        </a:rPr>
                        <a:t>Wellbeing lessons learned from Grenfell- </a:t>
                      </a:r>
                      <a:r>
                        <a:rPr lang="en-GB" sz="1800" b="1" i="0" dirty="0">
                          <a:solidFill>
                            <a:schemeClr val="bg1"/>
                          </a:solidFill>
                        </a:rPr>
                        <a:t>Andrew Langley</a:t>
                      </a:r>
                      <a:endParaRPr lang="en-GB" sz="1800" b="0" i="0" dirty="0">
                        <a:solidFill>
                          <a:schemeClr val="bg1"/>
                        </a:solidFill>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5F9A5F"/>
                    </a:solidFill>
                  </a:tcPr>
                </a:tc>
                <a:extLst>
                  <a:ext uri="{0D108BD9-81ED-4DB2-BD59-A6C34878D82A}">
                    <a16:rowId xmlns:a16="http://schemas.microsoft.com/office/drawing/2014/main" val="2875318037"/>
                  </a:ext>
                </a:extLst>
              </a:tr>
            </a:tbl>
          </a:graphicData>
        </a:graphic>
      </p:graphicFrame>
      <p:sp>
        <p:nvSpPr>
          <p:cNvPr id="21" name="TextBox 20">
            <a:extLst>
              <a:ext uri="{FF2B5EF4-FFF2-40B4-BE49-F238E27FC236}">
                <a16:creationId xmlns:a16="http://schemas.microsoft.com/office/drawing/2014/main" id="{A659BD0B-191D-4E5F-8773-EAC626625186}"/>
              </a:ext>
            </a:extLst>
          </p:cNvPr>
          <p:cNvSpPr txBox="1"/>
          <p:nvPr/>
        </p:nvSpPr>
        <p:spPr>
          <a:xfrm>
            <a:off x="0" y="0"/>
            <a:ext cx="12192000" cy="769441"/>
          </a:xfrm>
          <a:prstGeom prst="rect">
            <a:avLst/>
          </a:prstGeom>
          <a:solidFill>
            <a:srgbClr val="FFC000"/>
          </a:solidFill>
          <a:ln>
            <a:solidFill>
              <a:schemeClr val="bg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400" b="0" i="0" u="none" strike="noStrike" kern="1200" cap="none" spc="0" normalizeH="0" baseline="0" noProof="0" dirty="0">
                <a:ln>
                  <a:noFill/>
                </a:ln>
                <a:solidFill>
                  <a:srgbClr val="066269"/>
                </a:solidFill>
                <a:effectLst/>
                <a:uLnTx/>
                <a:uFillTx/>
                <a:latin typeface="Calibri" panose="020F0502020204030204"/>
                <a:ea typeface="+mn-ea"/>
                <a:cs typeface="+mn-cs"/>
              </a:rPr>
              <a:t>Forensic Wellbeing Festival </a:t>
            </a:r>
            <a:r>
              <a:rPr kumimoji="0" lang="en-GB" sz="4400" b="1" i="0" u="none" strike="noStrike" kern="1200" cap="none" spc="0" normalizeH="0" baseline="0" noProof="0" dirty="0">
                <a:ln>
                  <a:noFill/>
                </a:ln>
                <a:solidFill>
                  <a:prstClr val="white"/>
                </a:solidFill>
                <a:effectLst/>
                <a:uLnTx/>
                <a:uFillTx/>
                <a:latin typeface="Calibri" panose="020F0502020204030204"/>
                <a:ea typeface="+mn-ea"/>
                <a:cs typeface="+mn-cs"/>
              </a:rPr>
              <a:t>16 – 20 May 2022</a:t>
            </a:r>
          </a:p>
        </p:txBody>
      </p:sp>
    </p:spTree>
    <p:extLst>
      <p:ext uri="{BB962C8B-B14F-4D97-AF65-F5344CB8AC3E}">
        <p14:creationId xmlns:p14="http://schemas.microsoft.com/office/powerpoint/2010/main" val="641807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29545-090B-4335-B706-A725403B6A40}"/>
              </a:ext>
            </a:extLst>
          </p:cNvPr>
          <p:cNvSpPr>
            <a:spLocks noGrp="1"/>
          </p:cNvSpPr>
          <p:nvPr>
            <p:ph type="title"/>
          </p:nvPr>
        </p:nvSpPr>
        <p:spPr>
          <a:xfrm>
            <a:off x="838200" y="3855464"/>
            <a:ext cx="10515600" cy="723446"/>
          </a:xfrm>
        </p:spPr>
        <p:txBody>
          <a:bodyPr>
            <a:normAutofit fontScale="90000"/>
          </a:bodyPr>
          <a:lstStyle/>
          <a:p>
            <a:pPr algn="ctr"/>
            <a:r>
              <a:rPr lang="en-GB" b="1" dirty="0">
                <a:solidFill>
                  <a:schemeClr val="bg1"/>
                </a:solidFill>
              </a:rPr>
              <a:t>FCN Workforce Strategy - Wellbeing Workstream Introduction</a:t>
            </a:r>
            <a:br>
              <a:rPr lang="en-GB" dirty="0">
                <a:solidFill>
                  <a:schemeClr val="bg1"/>
                </a:solidFill>
              </a:rPr>
            </a:br>
            <a:br>
              <a:rPr lang="en-GB" dirty="0">
                <a:solidFill>
                  <a:schemeClr val="bg1"/>
                </a:solidFill>
              </a:rPr>
            </a:br>
            <a:br>
              <a:rPr lang="en-GB" dirty="0">
                <a:solidFill>
                  <a:schemeClr val="bg1"/>
                </a:solidFill>
              </a:rPr>
            </a:br>
            <a:br>
              <a:rPr lang="en-GB" dirty="0">
                <a:solidFill>
                  <a:schemeClr val="bg1"/>
                </a:solidFill>
              </a:rPr>
            </a:br>
            <a:br>
              <a:rPr lang="en-GB" dirty="0">
                <a:solidFill>
                  <a:schemeClr val="bg1"/>
                </a:solidFill>
              </a:rPr>
            </a:br>
            <a:r>
              <a:rPr lang="en-GB" sz="4000" dirty="0">
                <a:solidFill>
                  <a:schemeClr val="bg1"/>
                </a:solidFill>
              </a:rPr>
              <a:t>Paula Mulroy and Jo Morrissey</a:t>
            </a:r>
          </a:p>
        </p:txBody>
      </p:sp>
      <p:sp>
        <p:nvSpPr>
          <p:cNvPr id="3" name="TextBox 2">
            <a:extLst>
              <a:ext uri="{FF2B5EF4-FFF2-40B4-BE49-F238E27FC236}">
                <a16:creationId xmlns:a16="http://schemas.microsoft.com/office/drawing/2014/main" id="{F95F5E1A-E6DA-477A-A697-4D8C5863E744}"/>
              </a:ext>
            </a:extLst>
          </p:cNvPr>
          <p:cNvSpPr txBox="1"/>
          <p:nvPr/>
        </p:nvSpPr>
        <p:spPr>
          <a:xfrm>
            <a:off x="9527177" y="121920"/>
            <a:ext cx="2551612" cy="861774"/>
          </a:xfrm>
          <a:prstGeom prst="rect">
            <a:avLst/>
          </a:prstGeom>
          <a:noFill/>
        </p:spPr>
        <p:txBody>
          <a:bodyPr wrap="square" rtlCol="0">
            <a:spAutoFit/>
          </a:bodyPr>
          <a:lstStyle/>
          <a:p>
            <a:r>
              <a:rPr lang="en-GB" sz="3200" b="1" dirty="0">
                <a:solidFill>
                  <a:schemeClr val="bg1"/>
                </a:solidFill>
                <a:effectLst/>
                <a:latin typeface="Calibri" panose="020F0502020204030204" pitchFamily="34" charset="0"/>
                <a:ea typeface="Calibri" panose="020F0502020204030204" pitchFamily="34" charset="0"/>
              </a:rPr>
              <a:t>#FCNWellFest</a:t>
            </a:r>
            <a:r>
              <a:rPr lang="en-GB" sz="1800" dirty="0">
                <a:effectLst/>
                <a:latin typeface="Calibri" panose="020F0502020204030204" pitchFamily="34" charset="0"/>
                <a:ea typeface="Calibri" panose="020F0502020204030204" pitchFamily="34" charset="0"/>
              </a:rPr>
              <a:t>. </a:t>
            </a:r>
            <a:endParaRPr lang="en-GB" dirty="0"/>
          </a:p>
        </p:txBody>
      </p:sp>
    </p:spTree>
    <p:extLst>
      <p:ext uri="{BB962C8B-B14F-4D97-AF65-F5344CB8AC3E}">
        <p14:creationId xmlns:p14="http://schemas.microsoft.com/office/powerpoint/2010/main" val="3344666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6626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875D0-C2F6-44F1-B0EE-74F4FA38F348}"/>
              </a:ext>
            </a:extLst>
          </p:cNvPr>
          <p:cNvSpPr>
            <a:spLocks noGrp="1"/>
          </p:cNvSpPr>
          <p:nvPr>
            <p:ph type="title"/>
          </p:nvPr>
        </p:nvSpPr>
        <p:spPr>
          <a:xfrm>
            <a:off x="154112" y="316324"/>
            <a:ext cx="3215812" cy="723446"/>
          </a:xfrm>
        </p:spPr>
        <p:txBody>
          <a:bodyPr>
            <a:normAutofit fontScale="90000"/>
          </a:bodyPr>
          <a:lstStyle/>
          <a:p>
            <a:r>
              <a:rPr lang="en-GB" dirty="0">
                <a:solidFill>
                  <a:schemeClr val="bg1"/>
                </a:solidFill>
              </a:rPr>
              <a:t>Workforce Strategy</a:t>
            </a:r>
          </a:p>
        </p:txBody>
      </p:sp>
      <p:sp>
        <p:nvSpPr>
          <p:cNvPr id="3" name="Text Placeholder 2">
            <a:extLst>
              <a:ext uri="{FF2B5EF4-FFF2-40B4-BE49-F238E27FC236}">
                <a16:creationId xmlns:a16="http://schemas.microsoft.com/office/drawing/2014/main" id="{BE620297-6203-4306-AFB4-716CA46472EC}"/>
              </a:ext>
            </a:extLst>
          </p:cNvPr>
          <p:cNvSpPr>
            <a:spLocks noGrp="1"/>
          </p:cNvSpPr>
          <p:nvPr>
            <p:ph type="body" sz="quarter" idx="10"/>
          </p:nvPr>
        </p:nvSpPr>
        <p:spPr>
          <a:xfrm>
            <a:off x="-1" y="2218519"/>
            <a:ext cx="4119937" cy="4628427"/>
          </a:xfrm>
        </p:spPr>
        <p:txBody>
          <a:bodyPr>
            <a:normAutofit fontScale="85000" lnSpcReduction="10000"/>
          </a:bodyPr>
          <a:lstStyle/>
          <a:p>
            <a:pPr marL="457200" indent="-457200">
              <a:buFont typeface="Arial" panose="020B0604020202020204" pitchFamily="34" charset="0"/>
              <a:buChar char="•"/>
            </a:pPr>
            <a:r>
              <a:rPr lang="en-GB" dirty="0">
                <a:latin typeface="+mn-lt"/>
              </a:rPr>
              <a:t>Governance through the Workforce Development &amp; Wellbeing Forum</a:t>
            </a:r>
          </a:p>
          <a:p>
            <a:r>
              <a:rPr lang="en-GB" dirty="0">
                <a:latin typeface="+mn-lt"/>
              </a:rPr>
              <a:t>  </a:t>
            </a:r>
          </a:p>
          <a:p>
            <a:pPr marL="457200" indent="-457200">
              <a:buFont typeface="Arial" panose="020B0604020202020204" pitchFamily="34" charset="0"/>
              <a:buChar char="•"/>
            </a:pPr>
            <a:r>
              <a:rPr lang="en-GB" dirty="0">
                <a:latin typeface="+mn-lt"/>
              </a:rPr>
              <a:t>6 workstreams, 3 have been prioritised</a:t>
            </a:r>
          </a:p>
          <a:p>
            <a:pPr marL="457200" indent="-457200">
              <a:buFont typeface="Arial" panose="020B0604020202020204" pitchFamily="34" charset="0"/>
              <a:buChar char="•"/>
            </a:pPr>
            <a:endParaRPr lang="en-GB" dirty="0">
              <a:latin typeface="+mn-lt"/>
            </a:endParaRPr>
          </a:p>
          <a:p>
            <a:pPr marL="457200" indent="-457200">
              <a:buFont typeface="Arial" panose="020B0604020202020204" pitchFamily="34" charset="0"/>
              <a:buChar char="•"/>
            </a:pPr>
            <a:r>
              <a:rPr lang="en-GB" dirty="0">
                <a:latin typeface="+mn-lt"/>
              </a:rPr>
              <a:t>Led by forensic leaders</a:t>
            </a:r>
          </a:p>
          <a:p>
            <a:pPr marL="457200" indent="-457200">
              <a:buFont typeface="Arial" panose="020B0604020202020204" pitchFamily="34" charset="0"/>
              <a:buChar char="•"/>
            </a:pPr>
            <a:endParaRPr lang="en-GB" dirty="0">
              <a:latin typeface="+mn-lt"/>
            </a:endParaRPr>
          </a:p>
          <a:p>
            <a:pPr marL="457200" indent="-457200">
              <a:buFont typeface="Arial" panose="020B0604020202020204" pitchFamily="34" charset="0"/>
              <a:buChar char="•"/>
            </a:pPr>
            <a:r>
              <a:rPr lang="en-GB" dirty="0">
                <a:latin typeface="+mn-lt"/>
              </a:rPr>
              <a:t>Clear focus and agreed priorities</a:t>
            </a:r>
          </a:p>
        </p:txBody>
      </p:sp>
      <p:pic>
        <p:nvPicPr>
          <p:cNvPr id="5" name="Picture 4">
            <a:extLst>
              <a:ext uri="{FF2B5EF4-FFF2-40B4-BE49-F238E27FC236}">
                <a16:creationId xmlns:a16="http://schemas.microsoft.com/office/drawing/2014/main" id="{BEE3FA74-7BA6-4E8B-BF4B-8C06C2414E9E}"/>
              </a:ext>
            </a:extLst>
          </p:cNvPr>
          <p:cNvPicPr>
            <a:picLocks noChangeAspect="1"/>
          </p:cNvPicPr>
          <p:nvPr/>
        </p:nvPicPr>
        <p:blipFill>
          <a:blip r:embed="rId3"/>
          <a:stretch>
            <a:fillRect/>
          </a:stretch>
        </p:blipFill>
        <p:spPr>
          <a:xfrm>
            <a:off x="4243227" y="0"/>
            <a:ext cx="7948773" cy="6846947"/>
          </a:xfrm>
          <a:prstGeom prst="rect">
            <a:avLst/>
          </a:prstGeom>
        </p:spPr>
      </p:pic>
    </p:spTree>
    <p:extLst>
      <p:ext uri="{BB962C8B-B14F-4D97-AF65-F5344CB8AC3E}">
        <p14:creationId xmlns:p14="http://schemas.microsoft.com/office/powerpoint/2010/main" val="651801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66269"/>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875D0-C2F6-44F1-B0EE-74F4FA38F348}"/>
              </a:ext>
            </a:extLst>
          </p:cNvPr>
          <p:cNvSpPr>
            <a:spLocks noGrp="1"/>
          </p:cNvSpPr>
          <p:nvPr>
            <p:ph type="title"/>
          </p:nvPr>
        </p:nvSpPr>
        <p:spPr>
          <a:xfrm>
            <a:off x="154112" y="316324"/>
            <a:ext cx="8743308" cy="723446"/>
          </a:xfrm>
        </p:spPr>
        <p:txBody>
          <a:bodyPr>
            <a:normAutofit/>
          </a:bodyPr>
          <a:lstStyle/>
          <a:p>
            <a:r>
              <a:rPr lang="en-GB" b="1" dirty="0">
                <a:solidFill>
                  <a:schemeClr val="bg1"/>
                </a:solidFill>
              </a:rPr>
              <a:t>Wellbeing Workstream</a:t>
            </a:r>
          </a:p>
        </p:txBody>
      </p:sp>
      <p:pic>
        <p:nvPicPr>
          <p:cNvPr id="5" name="Picture 4">
            <a:extLst>
              <a:ext uri="{FF2B5EF4-FFF2-40B4-BE49-F238E27FC236}">
                <a16:creationId xmlns:a16="http://schemas.microsoft.com/office/drawing/2014/main" id="{BEE3FA74-7BA6-4E8B-BF4B-8C06C2414E9E}"/>
              </a:ext>
            </a:extLst>
          </p:cNvPr>
          <p:cNvPicPr>
            <a:picLocks noChangeAspect="1"/>
          </p:cNvPicPr>
          <p:nvPr/>
        </p:nvPicPr>
        <p:blipFill>
          <a:blip r:embed="rId2"/>
          <a:stretch>
            <a:fillRect/>
          </a:stretch>
        </p:blipFill>
        <p:spPr>
          <a:xfrm>
            <a:off x="9452225" y="0"/>
            <a:ext cx="2739775" cy="2359999"/>
          </a:xfrm>
          <a:prstGeom prst="rect">
            <a:avLst/>
          </a:prstGeom>
        </p:spPr>
      </p:pic>
      <p:sp>
        <p:nvSpPr>
          <p:cNvPr id="6" name="TextBox 5">
            <a:extLst>
              <a:ext uri="{FF2B5EF4-FFF2-40B4-BE49-F238E27FC236}">
                <a16:creationId xmlns:a16="http://schemas.microsoft.com/office/drawing/2014/main" id="{F2CF84F4-C481-4EDA-AE69-D1659E24A790}"/>
              </a:ext>
            </a:extLst>
          </p:cNvPr>
          <p:cNvSpPr txBox="1"/>
          <p:nvPr/>
        </p:nvSpPr>
        <p:spPr>
          <a:xfrm>
            <a:off x="5080572" y="1526124"/>
            <a:ext cx="4848212" cy="4093428"/>
          </a:xfrm>
          <a:prstGeom prst="rect">
            <a:avLst/>
          </a:prstGeom>
          <a:solidFill>
            <a:srgbClr val="0D7E9E"/>
          </a:solidFill>
          <a:ln>
            <a:solidFill>
              <a:schemeClr val="accent5">
                <a:lumMod val="90000"/>
                <a:lumOff val="10000"/>
              </a:schemeClr>
            </a:solidFill>
          </a:ln>
        </p:spPr>
        <p:txBody>
          <a:bodyPr wrap="square" rtlCol="0">
            <a:spAutoFit/>
          </a:bodyPr>
          <a:lstStyle/>
          <a:p>
            <a:r>
              <a:rPr lang="en-GB" sz="2000" b="1" kern="900" dirty="0">
                <a:solidFill>
                  <a:schemeClr val="bg1"/>
                </a:solidFill>
              </a:rPr>
              <a:t>Workstream Lead: D/Supt Tim Rowlandson- Hampshire</a:t>
            </a:r>
          </a:p>
          <a:p>
            <a:pPr>
              <a:spcBef>
                <a:spcPts val="0"/>
              </a:spcBef>
            </a:pPr>
            <a:endParaRPr lang="en-GB" sz="2000" kern="900" dirty="0">
              <a:solidFill>
                <a:schemeClr val="bg1"/>
              </a:solidFill>
            </a:endParaRPr>
          </a:p>
          <a:p>
            <a:pPr>
              <a:spcBef>
                <a:spcPts val="0"/>
              </a:spcBef>
            </a:pPr>
            <a:r>
              <a:rPr lang="en-GB" sz="2000" kern="900" dirty="0">
                <a:solidFill>
                  <a:schemeClr val="bg1"/>
                </a:solidFill>
              </a:rPr>
              <a:t>Identified priorities;</a:t>
            </a:r>
          </a:p>
          <a:p>
            <a:pPr marL="171450" indent="-171450">
              <a:spcBef>
                <a:spcPts val="0"/>
              </a:spcBef>
              <a:buFont typeface="Arial" panose="020B0604020202020204" pitchFamily="34" charset="0"/>
              <a:buChar char="•"/>
            </a:pPr>
            <a:r>
              <a:rPr lang="en-GB" sz="2000" kern="900" dirty="0">
                <a:solidFill>
                  <a:schemeClr val="bg1"/>
                </a:solidFill>
              </a:rPr>
              <a:t>Explore methods to understand current wellbeing status and issues within our forensic community</a:t>
            </a:r>
          </a:p>
          <a:p>
            <a:pPr marL="171450" indent="-171450">
              <a:spcBef>
                <a:spcPts val="0"/>
              </a:spcBef>
              <a:buFont typeface="Arial" panose="020B0604020202020204" pitchFamily="34" charset="0"/>
              <a:buChar char="•"/>
            </a:pPr>
            <a:endParaRPr lang="en-GB" sz="2000" kern="900" dirty="0">
              <a:solidFill>
                <a:schemeClr val="bg1"/>
              </a:solidFill>
            </a:endParaRPr>
          </a:p>
          <a:p>
            <a:pPr marL="171450" indent="-171450">
              <a:spcBef>
                <a:spcPts val="0"/>
              </a:spcBef>
              <a:buFont typeface="Arial" panose="020B0604020202020204" pitchFamily="34" charset="0"/>
              <a:buChar char="•"/>
            </a:pPr>
            <a:r>
              <a:rPr lang="en-GB" sz="2000" kern="900" dirty="0">
                <a:solidFill>
                  <a:schemeClr val="bg1"/>
                </a:solidFill>
              </a:rPr>
              <a:t>Identify gaps in existing wellbeing support and good practice within forces</a:t>
            </a:r>
          </a:p>
          <a:p>
            <a:pPr marL="171450" indent="-171450">
              <a:spcBef>
                <a:spcPts val="0"/>
              </a:spcBef>
              <a:buFont typeface="Arial" panose="020B0604020202020204" pitchFamily="34" charset="0"/>
              <a:buChar char="•"/>
            </a:pPr>
            <a:r>
              <a:rPr lang="en-GB" sz="2000" kern="900" dirty="0">
                <a:solidFill>
                  <a:schemeClr val="bg1"/>
                </a:solidFill>
              </a:rPr>
              <a:t> </a:t>
            </a:r>
          </a:p>
          <a:p>
            <a:pPr marL="171450" indent="-171450">
              <a:spcBef>
                <a:spcPts val="0"/>
              </a:spcBef>
              <a:buFont typeface="Arial" panose="020B0604020202020204" pitchFamily="34" charset="0"/>
              <a:buChar char="•"/>
            </a:pPr>
            <a:r>
              <a:rPr lang="en-GB" sz="2000" kern="900" dirty="0">
                <a:solidFill>
                  <a:schemeClr val="bg1"/>
                </a:solidFill>
              </a:rPr>
              <a:t>Make recommendations for change to enhance wellbeing of forensic practitioners</a:t>
            </a:r>
            <a:endParaRPr lang="en-GB" sz="2000" b="1" kern="900" dirty="0">
              <a:solidFill>
                <a:schemeClr val="bg1"/>
              </a:solidFill>
            </a:endParaRPr>
          </a:p>
        </p:txBody>
      </p:sp>
      <p:sp>
        <p:nvSpPr>
          <p:cNvPr id="3" name="Text Placeholder 2">
            <a:extLst>
              <a:ext uri="{FF2B5EF4-FFF2-40B4-BE49-F238E27FC236}">
                <a16:creationId xmlns:a16="http://schemas.microsoft.com/office/drawing/2014/main" id="{BE620297-6203-4306-AFB4-716CA46472EC}"/>
              </a:ext>
            </a:extLst>
          </p:cNvPr>
          <p:cNvSpPr>
            <a:spLocks noGrp="1"/>
          </p:cNvSpPr>
          <p:nvPr>
            <p:ph type="body" sz="quarter" idx="10"/>
          </p:nvPr>
        </p:nvSpPr>
        <p:spPr>
          <a:xfrm>
            <a:off x="128429" y="2675617"/>
            <a:ext cx="4952143" cy="4020171"/>
          </a:xfrm>
          <a:solidFill>
            <a:schemeClr val="bg1"/>
          </a:solidFill>
          <a:ln>
            <a:solidFill>
              <a:srgbClr val="002060"/>
            </a:solidFill>
          </a:ln>
        </p:spPr>
        <p:txBody>
          <a:bodyPr>
            <a:normAutofit/>
          </a:bodyPr>
          <a:lstStyle/>
          <a:p>
            <a:r>
              <a:rPr lang="en-GB" sz="2800" dirty="0">
                <a:solidFill>
                  <a:srgbClr val="002060"/>
                </a:solidFill>
                <a:latin typeface="+mn-lt"/>
              </a:rPr>
              <a:t>Current activity;</a:t>
            </a:r>
          </a:p>
          <a:p>
            <a:pPr marL="457200" indent="-457200">
              <a:buFont typeface="Arial" panose="020B0604020202020204" pitchFamily="34" charset="0"/>
              <a:buChar char="•"/>
            </a:pPr>
            <a:r>
              <a:rPr lang="en-GB" sz="2800" dirty="0">
                <a:solidFill>
                  <a:srgbClr val="002060"/>
                </a:solidFill>
                <a:latin typeface="+mn-lt"/>
              </a:rPr>
              <a:t>Research review and recommendations</a:t>
            </a:r>
          </a:p>
          <a:p>
            <a:pPr marL="457200" indent="-457200">
              <a:buFont typeface="Arial" panose="020B0604020202020204" pitchFamily="34" charset="0"/>
              <a:buChar char="•"/>
            </a:pPr>
            <a:r>
              <a:rPr lang="en-GB" sz="2800" b="1" dirty="0">
                <a:solidFill>
                  <a:srgbClr val="002060"/>
                </a:solidFill>
                <a:latin typeface="+mn-lt"/>
              </a:rPr>
              <a:t>Commissioned forensic appendix of the National Wellbeing Survey</a:t>
            </a:r>
          </a:p>
          <a:p>
            <a:pPr marL="457200" indent="-457200">
              <a:buFont typeface="Arial" panose="020B0604020202020204" pitchFamily="34" charset="0"/>
              <a:buChar char="•"/>
            </a:pPr>
            <a:r>
              <a:rPr lang="en-GB" sz="2800" dirty="0">
                <a:solidFill>
                  <a:srgbClr val="002060"/>
                </a:solidFill>
                <a:latin typeface="+mn-lt"/>
              </a:rPr>
              <a:t>Forensic Wellbeing Festival</a:t>
            </a:r>
          </a:p>
          <a:p>
            <a:pPr marL="457200" indent="-457200">
              <a:buFont typeface="Arial" panose="020B0604020202020204" pitchFamily="34" charset="0"/>
              <a:buChar char="•"/>
            </a:pPr>
            <a:r>
              <a:rPr lang="en-GB" sz="2800" dirty="0">
                <a:solidFill>
                  <a:srgbClr val="002060"/>
                </a:solidFill>
                <a:latin typeface="+mn-lt"/>
              </a:rPr>
              <a:t>Forensic Wellbeing Toolkit </a:t>
            </a:r>
          </a:p>
          <a:p>
            <a:pPr marL="457200" indent="-457200">
              <a:buFont typeface="Arial" panose="020B0604020202020204" pitchFamily="34" charset="0"/>
              <a:buChar char="•"/>
            </a:pPr>
            <a:endParaRPr lang="en-GB" dirty="0">
              <a:solidFill>
                <a:schemeClr val="tx1"/>
              </a:solidFill>
              <a:latin typeface="+mn-lt"/>
            </a:endParaRPr>
          </a:p>
          <a:p>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a:p>
            <a:pPr marL="457200" indent="-457200">
              <a:buFont typeface="Arial" panose="020B0604020202020204" pitchFamily="34" charset="0"/>
              <a:buChar char="•"/>
            </a:pPr>
            <a:endParaRPr lang="en-GB" dirty="0">
              <a:solidFill>
                <a:schemeClr val="tx1"/>
              </a:solidFill>
              <a:latin typeface="+mn-lt"/>
            </a:endParaRPr>
          </a:p>
        </p:txBody>
      </p:sp>
    </p:spTree>
    <p:extLst>
      <p:ext uri="{BB962C8B-B14F-4D97-AF65-F5344CB8AC3E}">
        <p14:creationId xmlns:p14="http://schemas.microsoft.com/office/powerpoint/2010/main" val="1556210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1" animBg="1"/>
      <p:bldP spid="3" grpId="0" uiExpand="1"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9953</TotalTime>
  <Words>1548</Words>
  <Application>Microsoft Office PowerPoint</Application>
  <PresentationFormat>Widescreen</PresentationFormat>
  <Paragraphs>238</Paragraphs>
  <Slides>18</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Verdana</vt:lpstr>
      <vt:lpstr>Office Theme</vt:lpstr>
      <vt:lpstr>       -Welcome to the festival  -please put your cameras off and mute your mic  -grab yourself a coffee and we will start at 9:45  -check out the agenda on the following slide…        </vt:lpstr>
      <vt:lpstr>PowerPoint Presentation</vt:lpstr>
      <vt:lpstr>    Andy Rhodes   Director of the National Policing Wellbeing Service</vt:lpstr>
      <vt:lpstr>PowerPoint Presentation</vt:lpstr>
      <vt:lpstr>Introduction to the                  D/Supt Tim Rowlandson</vt:lpstr>
      <vt:lpstr>PowerPoint Presentation</vt:lpstr>
      <vt:lpstr>FCN Workforce Strategy - Wellbeing Workstream Introduction     Paula Mulroy and Jo Morrissey</vt:lpstr>
      <vt:lpstr>Workforce Strategy</vt:lpstr>
      <vt:lpstr>Wellbeing Workstream</vt:lpstr>
      <vt:lpstr>National Wellbeing Survey, Durham University   Early Forensic Feedback</vt:lpstr>
      <vt:lpstr>National Wellbeing Survey- Early Forensic Feedback</vt:lpstr>
      <vt:lpstr>National Wellbeing Survey- Early Forensic Feedback</vt:lpstr>
      <vt:lpstr>National Wellbeing Survey- Early Forensic Feedback</vt:lpstr>
      <vt:lpstr>National Wellbeing Survey- Early Forensic Feedback</vt:lpstr>
      <vt:lpstr>National Wellbeing Survey- Early Forensic Feedback</vt:lpstr>
      <vt:lpstr>National Wellbeing Survey- Early Forensic Feedback</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SIMMONDS Rob 58012</dc:creator>
  <cp:lastModifiedBy>Mulroy, Paula</cp:lastModifiedBy>
  <cp:revision>89</cp:revision>
  <dcterms:created xsi:type="dcterms:W3CDTF">2022-03-22T15:31:27Z</dcterms:created>
  <dcterms:modified xsi:type="dcterms:W3CDTF">2022-05-23T14:32:39Z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cbfa385-8296-4297-a9ac-837a1833737a_Enabled">
    <vt:lpwstr>true</vt:lpwstr>
  </property>
  <property fmtid="{D5CDD505-2E9C-101B-9397-08002B2CF9AE}" pid="3" name="MSIP_Label_ccbfa385-8296-4297-a9ac-837a1833737a_SetDate">
    <vt:lpwstr>2022-03-22T15:31:27Z</vt:lpwstr>
  </property>
  <property fmtid="{D5CDD505-2E9C-101B-9397-08002B2CF9AE}" pid="4" name="MSIP_Label_ccbfa385-8296-4297-a9ac-837a1833737a_Method">
    <vt:lpwstr>Standard</vt:lpwstr>
  </property>
  <property fmtid="{D5CDD505-2E9C-101B-9397-08002B2CF9AE}" pid="5" name="MSIP_Label_ccbfa385-8296-4297-a9ac-837a1833737a_Name">
    <vt:lpwstr>ccbfa385-8296-4297-a9ac-837a1833737a</vt:lpwstr>
  </property>
  <property fmtid="{D5CDD505-2E9C-101B-9397-08002B2CF9AE}" pid="6" name="MSIP_Label_ccbfa385-8296-4297-a9ac-837a1833737a_SiteId">
    <vt:lpwstr>4515d0c5-b418-4cfa-9741-222da68a18d7</vt:lpwstr>
  </property>
  <property fmtid="{D5CDD505-2E9C-101B-9397-08002B2CF9AE}" pid="7" name="MSIP_Label_ccbfa385-8296-4297-a9ac-837a1833737a_ActionId">
    <vt:lpwstr>cfd3a26c-a469-4a0e-9f85-ecaad431dd93</vt:lpwstr>
  </property>
  <property fmtid="{D5CDD505-2E9C-101B-9397-08002B2CF9AE}" pid="8" name="MSIP_Label_ccbfa385-8296-4297-a9ac-837a1833737a_ContentBits">
    <vt:lpwstr>0</vt:lpwstr>
  </property>
</Properties>
</file>