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1"/>
  </p:notesMasterIdLst>
  <p:sldIdLst>
    <p:sldId id="258" r:id="rId6"/>
    <p:sldId id="277" r:id="rId7"/>
    <p:sldId id="276" r:id="rId8"/>
    <p:sldId id="274" r:id="rId9"/>
    <p:sldId id="266" r:id="rId10"/>
    <p:sldId id="264" r:id="rId11"/>
    <p:sldId id="261" r:id="rId12"/>
    <p:sldId id="273" r:id="rId13"/>
    <p:sldId id="262" r:id="rId14"/>
    <p:sldId id="271" r:id="rId15"/>
    <p:sldId id="268" r:id="rId16"/>
    <p:sldId id="269" r:id="rId17"/>
    <p:sldId id="270" r:id="rId18"/>
    <p:sldId id="263"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8F0A13-6367-69D2-D54D-628B478F180E}" name="ROBERTS Paul 7614" initials="R7" userId="S::paul.roberts@dorset.pnn.police.uk::bae0d949-f381-4f11-8a05-e65bbaf74e2c" providerId="AD"/>
  <p188:author id="{65416029-226C-FF61-7AEA-71C37B264EE1}" name="ROBERTS Paul 7614" initials="PR" userId="S::Paul.Roberts@dorset.pnn.police.uk::bae0d949-f381-4f11-8a05-e65bbaf74e2c" providerId="AD"/>
  <p188:author id="{A883AE40-F2F7-6C0F-216B-8C3F7588F550}" name="HANFORD Guylaine 7601" initials="GH" userId="S::Guylaine.Hanford@dorset.pnn.police.uk::b1cba53e-d97f-4ce5-9bf3-70d790a7d6c7" providerId="AD"/>
  <p188:author id="{F2CDE17C-B750-40B5-6571-84334AC632DC}" name="DAVIES Christopher 7628" initials="CD" userId="S::Christopher.Davies@dorset.pnn.police.uk::63fe6e2f-befb-45d3-ab5c-001d6c8ce62e" providerId="AD"/>
  <p188:author id="{034731F3-A1D6-54AE-F44B-D6CB358CD510}" name="D'ARCY Jane 7600" initials="D7" userId="S::jane.d'arcy@dorset.pnn.police.uk::bffc9742-c621-43fb-9dec-442600cc55e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05F042-3483-46E2-9720-4B735F718885}" v="1497" dt="2026-03-11T13:47:35.7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46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6EE0A0-BDE9-493B-B4C7-284576E971D8}" type="datetimeFigureOut">
              <a:rPr lang="en-GB" smtClean="0"/>
              <a:t>09/03/2026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470624-D646-4993-AD1E-FA891A0AB3FC}" type="slidenum">
              <a:rPr lang="en-GB" smtClean="0"/>
              <a:t>‹#›</a:t>
            </a:fld>
            <a:endParaRPr lang="en-GB"/>
          </a:p>
        </p:txBody>
      </p:sp>
    </p:spTree>
    <p:extLst>
      <p:ext uri="{BB962C8B-B14F-4D97-AF65-F5344CB8AC3E}">
        <p14:creationId xmlns:p14="http://schemas.microsoft.com/office/powerpoint/2010/main" val="178662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470624-D646-4993-AD1E-FA891A0AB3FC}" type="slidenum">
              <a:rPr lang="en-GB" smtClean="0"/>
              <a:t>6</a:t>
            </a:fld>
            <a:endParaRPr lang="en-GB"/>
          </a:p>
        </p:txBody>
      </p:sp>
    </p:spTree>
    <p:extLst>
      <p:ext uri="{BB962C8B-B14F-4D97-AF65-F5344CB8AC3E}">
        <p14:creationId xmlns:p14="http://schemas.microsoft.com/office/powerpoint/2010/main" val="1426777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These are lines in the UKAS transition document</a:t>
            </a:r>
          </a:p>
        </p:txBody>
      </p:sp>
      <p:sp>
        <p:nvSpPr>
          <p:cNvPr id="4" name="Slide Number Placeholder 3"/>
          <p:cNvSpPr>
            <a:spLocks noGrp="1"/>
          </p:cNvSpPr>
          <p:nvPr>
            <p:ph type="sldNum" sz="quarter" idx="5"/>
          </p:nvPr>
        </p:nvSpPr>
        <p:spPr/>
        <p:txBody>
          <a:bodyPr/>
          <a:lstStyle/>
          <a:p>
            <a:fld id="{04470624-D646-4993-AD1E-FA891A0AB3FC}" type="slidenum">
              <a:rPr lang="en-GB" smtClean="0"/>
              <a:t>13</a:t>
            </a:fld>
            <a:endParaRPr lang="en-GB"/>
          </a:p>
        </p:txBody>
      </p:sp>
    </p:spTree>
    <p:extLst>
      <p:ext uri="{BB962C8B-B14F-4D97-AF65-F5344CB8AC3E}">
        <p14:creationId xmlns:p14="http://schemas.microsoft.com/office/powerpoint/2010/main" val="2503923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3.png"/><Relationship Id="rId18" Type="http://schemas.openxmlformats.org/officeDocument/2006/relationships/image" Target="../media/image22.png"/><Relationship Id="rId3" Type="http://schemas.openxmlformats.org/officeDocument/2006/relationships/image" Target="../media/image1.png"/><Relationship Id="rId21" Type="http://schemas.openxmlformats.org/officeDocument/2006/relationships/image" Target="../media/image24.png"/><Relationship Id="rId7" Type="http://schemas.openxmlformats.org/officeDocument/2006/relationships/image" Target="../media/image14.png"/><Relationship Id="rId12" Type="http://schemas.openxmlformats.org/officeDocument/2006/relationships/image" Target="../media/image18.png"/><Relationship Id="rId17" Type="http://schemas.openxmlformats.org/officeDocument/2006/relationships/image" Target="../media/image21.png"/><Relationship Id="rId2" Type="http://schemas.openxmlformats.org/officeDocument/2006/relationships/image" Target="../media/image11.png"/><Relationship Id="rId16" Type="http://schemas.openxmlformats.org/officeDocument/2006/relationships/image" Target="../media/image8.png"/><Relationship Id="rId20"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7.png"/><Relationship Id="rId15" Type="http://schemas.openxmlformats.org/officeDocument/2006/relationships/image" Target="../media/image20.png"/><Relationship Id="rId10" Type="http://schemas.openxmlformats.org/officeDocument/2006/relationships/image" Target="../media/image16.png"/><Relationship Id="rId19" Type="http://schemas.openxmlformats.org/officeDocument/2006/relationships/image" Target="../media/image23.png"/><Relationship Id="rId4" Type="http://schemas.openxmlformats.org/officeDocument/2006/relationships/image" Target="../media/image12.png"/><Relationship Id="rId9" Type="http://schemas.openxmlformats.org/officeDocument/2006/relationships/image" Target="../media/image15.png"/><Relationship Id="rId14"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49DEE4"/>
        </a:solidFill>
        <a:effectLst/>
      </p:bgPr>
    </p:bg>
    <p:spTree>
      <p:nvGrpSpPr>
        <p:cNvPr id="1" name=""/>
        <p:cNvGrpSpPr/>
        <p:nvPr/>
      </p:nvGrpSpPr>
      <p:grpSpPr>
        <a:xfrm>
          <a:off x="0" y="0"/>
          <a:ext cx="0" cy="0"/>
          <a:chOff x="0" y="0"/>
          <a:chExt cx="0" cy="0"/>
        </a:xfrm>
      </p:grpSpPr>
      <p:pic>
        <p:nvPicPr>
          <p:cNvPr id="29" name="Picture 28" descr="A blue balloon with black background&#10;&#10;Description automatically generated">
            <a:extLst>
              <a:ext uri="{FF2B5EF4-FFF2-40B4-BE49-F238E27FC236}">
                <a16:creationId xmlns:a16="http://schemas.microsoft.com/office/drawing/2014/main" id="{3A33CB20-8F67-FE28-B15A-71D5374620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728" y="-976740"/>
            <a:ext cx="2955344" cy="3776928"/>
          </a:xfrm>
          <a:prstGeom prst="rect">
            <a:avLst/>
          </a:prstGeom>
        </p:spPr>
      </p:pic>
      <p:sp>
        <p:nvSpPr>
          <p:cNvPr id="2" name="Title 1">
            <a:extLst>
              <a:ext uri="{FF2B5EF4-FFF2-40B4-BE49-F238E27FC236}">
                <a16:creationId xmlns:a16="http://schemas.microsoft.com/office/drawing/2014/main" id="{5BEB5375-7335-41B1-9C8E-939BE53348A2}"/>
              </a:ext>
            </a:extLst>
          </p:cNvPr>
          <p:cNvSpPr>
            <a:spLocks noGrp="1"/>
          </p:cNvSpPr>
          <p:nvPr>
            <p:ph type="ctrTitle"/>
          </p:nvPr>
        </p:nvSpPr>
        <p:spPr>
          <a:xfrm>
            <a:off x="1524000" y="1770063"/>
            <a:ext cx="9144000" cy="2387600"/>
          </a:xfrm>
        </p:spPr>
        <p:txBody>
          <a:bodyPr anchor="b"/>
          <a:lstStyle>
            <a:lvl1pPr algn="ctr">
              <a:defRPr sz="6000">
                <a:latin typeface="Cormorant Garamond Medium" pitchFamily="2" charset="0"/>
                <a:ea typeface="Cormorant Garamond Medium" pitchFamily="2"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725A44-DA30-7CFE-7E60-1D44EA871D26}"/>
              </a:ext>
            </a:extLst>
          </p:cNvPr>
          <p:cNvSpPr>
            <a:spLocks noGrp="1"/>
          </p:cNvSpPr>
          <p:nvPr>
            <p:ph type="subTitle" idx="1"/>
          </p:nvPr>
        </p:nvSpPr>
        <p:spPr>
          <a:xfrm>
            <a:off x="1524000" y="4249738"/>
            <a:ext cx="9144000" cy="1655762"/>
          </a:xfrm>
        </p:spPr>
        <p:txBody>
          <a:bodyPr/>
          <a:lstStyle>
            <a:lvl1pPr marL="0" indent="0" algn="ctr">
              <a:buNone/>
              <a:defRPr sz="2400">
                <a:latin typeface="Barlow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97CEE3C-E07D-2179-8C78-1D13BB4A1717}"/>
              </a:ext>
            </a:extLst>
          </p:cNvPr>
          <p:cNvSpPr>
            <a:spLocks noGrp="1"/>
          </p:cNvSpPr>
          <p:nvPr>
            <p:ph type="dt" sz="half" idx="10"/>
          </p:nvPr>
        </p:nvSpPr>
        <p:spPr/>
        <p:txBody>
          <a:bodyPr/>
          <a:lstStyle/>
          <a:p>
            <a:fld id="{39E0F893-17DC-4D56-B393-4A7DD7F23B2C}" type="datetimeFigureOut">
              <a:rPr lang="en-GB" smtClean="0"/>
              <a:t>09/03/2026</a:t>
            </a:fld>
            <a:endParaRPr lang="en-GB"/>
          </a:p>
        </p:txBody>
      </p:sp>
      <p:sp>
        <p:nvSpPr>
          <p:cNvPr id="5" name="Footer Placeholder 4">
            <a:extLst>
              <a:ext uri="{FF2B5EF4-FFF2-40B4-BE49-F238E27FC236}">
                <a16:creationId xmlns:a16="http://schemas.microsoft.com/office/drawing/2014/main" id="{E0C78ACB-034C-445C-65A8-2F251663DB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58CF49-31E0-9533-3322-4FD6323FA5D0}"/>
              </a:ext>
            </a:extLst>
          </p:cNvPr>
          <p:cNvSpPr>
            <a:spLocks noGrp="1"/>
          </p:cNvSpPr>
          <p:nvPr>
            <p:ph type="sldNum" sz="quarter" idx="12"/>
          </p:nvPr>
        </p:nvSpPr>
        <p:spPr/>
        <p:txBody>
          <a:bodyPr/>
          <a:lstStyle/>
          <a:p>
            <a:fld id="{9912F435-5973-4E28-9A39-337042D17C09}" type="slidenum">
              <a:rPr lang="en-GB" smtClean="0"/>
              <a:t>‹#›</a:t>
            </a:fld>
            <a:endParaRPr lang="en-GB"/>
          </a:p>
        </p:txBody>
      </p:sp>
      <p:pic>
        <p:nvPicPr>
          <p:cNvPr id="16" name="Picture 15" descr="A white symbol on a black background&#10;&#10;Description automatically generated">
            <a:extLst>
              <a:ext uri="{FF2B5EF4-FFF2-40B4-BE49-F238E27FC236}">
                <a16:creationId xmlns:a16="http://schemas.microsoft.com/office/drawing/2014/main" id="{0B1F788B-F46A-EE45-9E11-9C92835BB9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531" y="507777"/>
            <a:ext cx="2279438" cy="998394"/>
          </a:xfrm>
          <a:prstGeom prst="rect">
            <a:avLst/>
          </a:prstGeom>
        </p:spPr>
      </p:pic>
    </p:spTree>
    <p:extLst>
      <p:ext uri="{BB962C8B-B14F-4D97-AF65-F5344CB8AC3E}">
        <p14:creationId xmlns:p14="http://schemas.microsoft.com/office/powerpoint/2010/main" val="2820978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A blue balloon with black background&#10;&#10;Description automatically generated">
            <a:extLst>
              <a:ext uri="{FF2B5EF4-FFF2-40B4-BE49-F238E27FC236}">
                <a16:creationId xmlns:a16="http://schemas.microsoft.com/office/drawing/2014/main" id="{C420F7B2-A91A-95A7-E497-BD4D0A0D4F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7378" y="5839162"/>
            <a:ext cx="1380772" cy="1764626"/>
          </a:xfrm>
          <a:prstGeom prst="rect">
            <a:avLst/>
          </a:prstGeom>
        </p:spPr>
      </p:pic>
      <p:sp>
        <p:nvSpPr>
          <p:cNvPr id="2" name="Title 1">
            <a:extLst>
              <a:ext uri="{FF2B5EF4-FFF2-40B4-BE49-F238E27FC236}">
                <a16:creationId xmlns:a16="http://schemas.microsoft.com/office/drawing/2014/main" id="{2C87AFE6-F73B-0EFA-FFDA-81AB67C98439}"/>
              </a:ext>
            </a:extLst>
          </p:cNvPr>
          <p:cNvSpPr>
            <a:spLocks noGrp="1"/>
          </p:cNvSpPr>
          <p:nvPr>
            <p:ph type="title"/>
          </p:nvPr>
        </p:nvSpPr>
        <p:spPr>
          <a:xfrm>
            <a:off x="839788" y="365125"/>
            <a:ext cx="10515600" cy="1325563"/>
          </a:xfrm>
        </p:spPr>
        <p:txBody>
          <a:bodyPr>
            <a:normAutofit/>
          </a:bodyPr>
          <a:lstStyle>
            <a:lvl1pPr>
              <a:defRPr sz="6000">
                <a:latin typeface="Cormorant Garamond Medium" pitchFamily="2" charset="0"/>
                <a:ea typeface="Cormorant Garamond Medium" pitchFamily="2"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A5CFB29-1419-5A80-4E2C-BF4EBF269DC1}"/>
              </a:ext>
            </a:extLst>
          </p:cNvPr>
          <p:cNvSpPr>
            <a:spLocks noGrp="1"/>
          </p:cNvSpPr>
          <p:nvPr>
            <p:ph type="body" idx="1"/>
          </p:nvPr>
        </p:nvSpPr>
        <p:spPr>
          <a:xfrm>
            <a:off x="839788" y="1681163"/>
            <a:ext cx="5157787" cy="823912"/>
          </a:xfrm>
        </p:spPr>
        <p:txBody>
          <a:bodyPr anchor="b"/>
          <a:lstStyle>
            <a:lvl1pPr marL="0" indent="0">
              <a:buNone/>
              <a:defRPr sz="2400" b="1">
                <a:latin typeface="Barlow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5C19A4-AC31-B907-58DE-52163F3A5B30}"/>
              </a:ext>
            </a:extLst>
          </p:cNvPr>
          <p:cNvSpPr>
            <a:spLocks noGrp="1"/>
          </p:cNvSpPr>
          <p:nvPr>
            <p:ph sz="half" idx="2"/>
          </p:nvPr>
        </p:nvSpPr>
        <p:spPr>
          <a:xfrm>
            <a:off x="839788" y="2505075"/>
            <a:ext cx="5157787" cy="3684588"/>
          </a:xfrm>
        </p:spPr>
        <p:txBody>
          <a:bodyPr/>
          <a:lstStyle>
            <a:lvl1pPr>
              <a:defRPr>
                <a:latin typeface="Open Sans" pitchFamily="2" charset="0"/>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2C5FB08-B634-68D5-260F-98F9EBA32673}"/>
              </a:ext>
            </a:extLst>
          </p:cNvPr>
          <p:cNvSpPr>
            <a:spLocks noGrp="1"/>
          </p:cNvSpPr>
          <p:nvPr>
            <p:ph type="body" sz="quarter" idx="3"/>
          </p:nvPr>
        </p:nvSpPr>
        <p:spPr>
          <a:xfrm>
            <a:off x="6172200" y="1681163"/>
            <a:ext cx="5183188" cy="823912"/>
          </a:xfrm>
        </p:spPr>
        <p:txBody>
          <a:bodyPr anchor="b"/>
          <a:lstStyle>
            <a:lvl1pPr marL="0" indent="0">
              <a:buNone/>
              <a:defRPr sz="2400" b="1">
                <a:latin typeface="Barlow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9DA1AA-2F7F-4477-6948-83BA7A34B2BA}"/>
              </a:ext>
            </a:extLst>
          </p:cNvPr>
          <p:cNvSpPr>
            <a:spLocks noGrp="1"/>
          </p:cNvSpPr>
          <p:nvPr>
            <p:ph sz="quarter" idx="4"/>
          </p:nvPr>
        </p:nvSpPr>
        <p:spPr>
          <a:xfrm>
            <a:off x="6172200" y="2505075"/>
            <a:ext cx="5183188" cy="3684588"/>
          </a:xfrm>
        </p:spPr>
        <p:txBody>
          <a:bodyPr/>
          <a:lstStyle>
            <a:lvl1pPr>
              <a:defRPr>
                <a:latin typeface="Open Sans" pitchFamily="2" charset="0"/>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1AFC9CC-5FC6-AF4A-C055-C30A4CE55827}"/>
              </a:ext>
            </a:extLst>
          </p:cNvPr>
          <p:cNvSpPr>
            <a:spLocks noGrp="1"/>
          </p:cNvSpPr>
          <p:nvPr>
            <p:ph type="dt" sz="half" idx="10"/>
          </p:nvPr>
        </p:nvSpPr>
        <p:spPr/>
        <p:txBody>
          <a:bodyPr/>
          <a:lstStyle/>
          <a:p>
            <a:fld id="{39E0F893-17DC-4D56-B393-4A7DD7F23B2C}" type="datetimeFigureOut">
              <a:rPr lang="en-GB" smtClean="0"/>
              <a:t>09/03/2026</a:t>
            </a:fld>
            <a:endParaRPr lang="en-GB"/>
          </a:p>
        </p:txBody>
      </p:sp>
      <p:sp>
        <p:nvSpPr>
          <p:cNvPr id="8" name="Footer Placeholder 7">
            <a:extLst>
              <a:ext uri="{FF2B5EF4-FFF2-40B4-BE49-F238E27FC236}">
                <a16:creationId xmlns:a16="http://schemas.microsoft.com/office/drawing/2014/main" id="{DAF8FAB8-138E-E07C-941F-79956F0A73CB}"/>
              </a:ext>
            </a:extLst>
          </p:cNvPr>
          <p:cNvSpPr>
            <a:spLocks noGrp="1"/>
          </p:cNvSpPr>
          <p:nvPr>
            <p:ph type="ftr" sz="quarter" idx="11"/>
          </p:nvPr>
        </p:nvSpPr>
        <p:spPr/>
        <p:txBody>
          <a:bodyPr/>
          <a:lstStyle>
            <a:lvl1pPr>
              <a:defRPr>
                <a:solidFill>
                  <a:schemeClr val="tx1"/>
                </a:solidFill>
                <a:latin typeface="Barlow SemiBold" panose="00000700000000000000" pitchFamily="2" charset="0"/>
              </a:defRPr>
            </a:lvl1pPr>
          </a:lstStyle>
          <a:p>
            <a:r>
              <a:rPr lang="en-GB"/>
              <a:t>www.fcn.police.uk</a:t>
            </a:r>
          </a:p>
        </p:txBody>
      </p:sp>
      <p:sp>
        <p:nvSpPr>
          <p:cNvPr id="9" name="Slide Number Placeholder 8">
            <a:extLst>
              <a:ext uri="{FF2B5EF4-FFF2-40B4-BE49-F238E27FC236}">
                <a16:creationId xmlns:a16="http://schemas.microsoft.com/office/drawing/2014/main" id="{8296F2A3-1E3A-2523-8130-3DEE3330A68F}"/>
              </a:ext>
            </a:extLst>
          </p:cNvPr>
          <p:cNvSpPr>
            <a:spLocks noGrp="1"/>
          </p:cNvSpPr>
          <p:nvPr>
            <p:ph type="sldNum" sz="quarter" idx="12"/>
          </p:nvPr>
        </p:nvSpPr>
        <p:spPr/>
        <p:txBody>
          <a:bodyPr/>
          <a:lstStyle>
            <a:lvl1pPr>
              <a:defRPr sz="1400">
                <a:solidFill>
                  <a:schemeClr val="tx1"/>
                </a:solidFill>
                <a:latin typeface="Barlow SemiBold" panose="00000700000000000000" pitchFamily="2" charset="0"/>
              </a:defRPr>
            </a:lvl1pPr>
          </a:lstStyle>
          <a:p>
            <a:fld id="{9912F435-5973-4E28-9A39-337042D17C09}" type="slidenum">
              <a:rPr lang="en-GB" smtClean="0"/>
              <a:pPr/>
              <a:t>‹#›</a:t>
            </a:fld>
            <a:endParaRPr lang="en-GB"/>
          </a:p>
        </p:txBody>
      </p:sp>
      <p:pic>
        <p:nvPicPr>
          <p:cNvPr id="10" name="Picture 9" descr="A black background with white text&#10;&#10;Description automatically generated">
            <a:extLst>
              <a:ext uri="{FF2B5EF4-FFF2-40B4-BE49-F238E27FC236}">
                <a16:creationId xmlns:a16="http://schemas.microsoft.com/office/drawing/2014/main" id="{EBA70C29-A755-B9C3-F515-2EF4ACDD40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9100" y="5987504"/>
            <a:ext cx="3371850" cy="526008"/>
          </a:xfrm>
          <a:prstGeom prst="rect">
            <a:avLst/>
          </a:prstGeom>
        </p:spPr>
      </p:pic>
    </p:spTree>
    <p:extLst>
      <p:ext uri="{BB962C8B-B14F-4D97-AF65-F5344CB8AC3E}">
        <p14:creationId xmlns:p14="http://schemas.microsoft.com/office/powerpoint/2010/main" val="3493797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_Blank">
    <p:bg>
      <p:bgPr>
        <a:solidFill>
          <a:srgbClr val="49DEE4"/>
        </a:solidFill>
        <a:effectLst/>
      </p:bgPr>
    </p:bg>
    <p:spTree>
      <p:nvGrpSpPr>
        <p:cNvPr id="1" name=""/>
        <p:cNvGrpSpPr/>
        <p:nvPr/>
      </p:nvGrpSpPr>
      <p:grpSpPr>
        <a:xfrm>
          <a:off x="0" y="0"/>
          <a:ext cx="0" cy="0"/>
          <a:chOff x="0" y="0"/>
          <a:chExt cx="0" cy="0"/>
        </a:xfrm>
      </p:grpSpPr>
      <p:pic>
        <p:nvPicPr>
          <p:cNvPr id="5" name="Picture 4" descr="A blue circle with black background&#10;&#10;Description automatically generated">
            <a:extLst>
              <a:ext uri="{FF2B5EF4-FFF2-40B4-BE49-F238E27FC236}">
                <a16:creationId xmlns:a16="http://schemas.microsoft.com/office/drawing/2014/main" id="{C7332545-A4A5-322B-5A10-FD732120ED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863" y="1171034"/>
            <a:ext cx="5833217" cy="5856547"/>
          </a:xfrm>
          <a:prstGeom prst="rect">
            <a:avLst/>
          </a:prstGeom>
        </p:spPr>
      </p:pic>
      <p:sp>
        <p:nvSpPr>
          <p:cNvPr id="2" name="Date Placeholder 1">
            <a:extLst>
              <a:ext uri="{FF2B5EF4-FFF2-40B4-BE49-F238E27FC236}">
                <a16:creationId xmlns:a16="http://schemas.microsoft.com/office/drawing/2014/main" id="{CEB33C0D-42D3-A3D9-D1CF-924965B0554F}"/>
              </a:ext>
            </a:extLst>
          </p:cNvPr>
          <p:cNvSpPr>
            <a:spLocks noGrp="1"/>
          </p:cNvSpPr>
          <p:nvPr>
            <p:ph type="dt" sz="half" idx="10"/>
          </p:nvPr>
        </p:nvSpPr>
        <p:spPr/>
        <p:txBody>
          <a:bodyPr/>
          <a:lstStyle/>
          <a:p>
            <a:fld id="{39E0F893-17DC-4D56-B393-4A7DD7F23B2C}" type="datetimeFigureOut">
              <a:rPr lang="en-GB" smtClean="0"/>
              <a:t>09/03/2026</a:t>
            </a:fld>
            <a:endParaRPr lang="en-GB"/>
          </a:p>
        </p:txBody>
      </p:sp>
      <p:sp>
        <p:nvSpPr>
          <p:cNvPr id="3" name="Footer Placeholder 2">
            <a:extLst>
              <a:ext uri="{FF2B5EF4-FFF2-40B4-BE49-F238E27FC236}">
                <a16:creationId xmlns:a16="http://schemas.microsoft.com/office/drawing/2014/main" id="{7D1B786C-084B-AF1E-5F44-AACE8E32BD3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6FBE6B-0066-6FA4-B9C4-1077A4FB21FF}"/>
              </a:ext>
            </a:extLst>
          </p:cNvPr>
          <p:cNvSpPr>
            <a:spLocks noGrp="1"/>
          </p:cNvSpPr>
          <p:nvPr>
            <p:ph type="sldNum" sz="quarter" idx="12"/>
          </p:nvPr>
        </p:nvSpPr>
        <p:spPr/>
        <p:txBody>
          <a:bodyPr/>
          <a:lstStyle/>
          <a:p>
            <a:fld id="{9912F435-5973-4E28-9A39-337042D17C09}" type="slidenum">
              <a:rPr lang="en-GB" smtClean="0"/>
              <a:t>‹#›</a:t>
            </a:fld>
            <a:endParaRPr lang="en-GB"/>
          </a:p>
        </p:txBody>
      </p:sp>
      <p:sp>
        <p:nvSpPr>
          <p:cNvPr id="7" name="TextBox 6">
            <a:extLst>
              <a:ext uri="{FF2B5EF4-FFF2-40B4-BE49-F238E27FC236}">
                <a16:creationId xmlns:a16="http://schemas.microsoft.com/office/drawing/2014/main" id="{0051DA7B-2079-BFF6-5D20-AF638EA998D2}"/>
              </a:ext>
            </a:extLst>
          </p:cNvPr>
          <p:cNvSpPr txBox="1"/>
          <p:nvPr userDrawn="1"/>
        </p:nvSpPr>
        <p:spPr>
          <a:xfrm>
            <a:off x="7921520" y="3868476"/>
            <a:ext cx="2971800" cy="461665"/>
          </a:xfrm>
          <a:prstGeom prst="rect">
            <a:avLst/>
          </a:prstGeom>
          <a:noFill/>
        </p:spPr>
        <p:txBody>
          <a:bodyPr wrap="square" rtlCol="0">
            <a:spAutoFit/>
          </a:bodyPr>
          <a:lstStyle/>
          <a:p>
            <a:r>
              <a:rPr lang="en-GB" sz="2400">
                <a:solidFill>
                  <a:schemeClr val="tx1"/>
                </a:solidFill>
                <a:latin typeface="Barlow SemiBold" panose="00000700000000000000" pitchFamily="2" charset="0"/>
                <a:ea typeface="Open Sans" pitchFamily="2" charset="0"/>
                <a:cs typeface="Open Sans" pitchFamily="2" charset="0"/>
              </a:rPr>
              <a:t>www.fcn.police.uk</a:t>
            </a:r>
          </a:p>
        </p:txBody>
      </p:sp>
      <p:pic>
        <p:nvPicPr>
          <p:cNvPr id="10" name="Picture 9" descr="A white text on a black background&#10;&#10;Description automatically generated">
            <a:extLst>
              <a:ext uri="{FF2B5EF4-FFF2-40B4-BE49-F238E27FC236}">
                <a16:creationId xmlns:a16="http://schemas.microsoft.com/office/drawing/2014/main" id="{225287DD-3A9C-6299-C855-71890FB3AE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98680" y="2527858"/>
            <a:ext cx="4114800" cy="1802283"/>
          </a:xfrm>
          <a:prstGeom prst="rect">
            <a:avLst/>
          </a:prstGeom>
        </p:spPr>
      </p:pic>
    </p:spTree>
    <p:extLst>
      <p:ext uri="{BB962C8B-B14F-4D97-AF65-F5344CB8AC3E}">
        <p14:creationId xmlns:p14="http://schemas.microsoft.com/office/powerpoint/2010/main" val="3923726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descr="A blue and black bubble gum&#10;&#10;Description automatically generated">
            <a:extLst>
              <a:ext uri="{FF2B5EF4-FFF2-40B4-BE49-F238E27FC236}">
                <a16:creationId xmlns:a16="http://schemas.microsoft.com/office/drawing/2014/main" id="{D4E8F042-AF8E-C63C-89A0-E1AA746D30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05963" y="5519149"/>
            <a:ext cx="1354201" cy="1132112"/>
          </a:xfrm>
          <a:prstGeom prst="rect">
            <a:avLst/>
          </a:prstGeom>
        </p:spPr>
      </p:pic>
      <p:pic>
        <p:nvPicPr>
          <p:cNvPr id="6" name="Picture 5" descr="A blue balloon with black background&#10;&#10;Description automatically generated">
            <a:extLst>
              <a:ext uri="{FF2B5EF4-FFF2-40B4-BE49-F238E27FC236}">
                <a16:creationId xmlns:a16="http://schemas.microsoft.com/office/drawing/2014/main" id="{ADC64E75-EF00-79B6-AE47-114D4FD648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66892" y="222668"/>
            <a:ext cx="1380772" cy="1764626"/>
          </a:xfrm>
          <a:prstGeom prst="rect">
            <a:avLst/>
          </a:prstGeom>
        </p:spPr>
      </p:pic>
      <p:pic>
        <p:nvPicPr>
          <p:cNvPr id="7" name="Picture 6" descr="A purple light bulb with black background&#10;&#10;Description automatically generated">
            <a:extLst>
              <a:ext uri="{FF2B5EF4-FFF2-40B4-BE49-F238E27FC236}">
                <a16:creationId xmlns:a16="http://schemas.microsoft.com/office/drawing/2014/main" id="{FF457A1D-753C-9C56-BA11-5052CB34809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25056" y="3794563"/>
            <a:ext cx="1165724" cy="1594710"/>
          </a:xfrm>
          <a:prstGeom prst="rect">
            <a:avLst/>
          </a:prstGeom>
        </p:spPr>
      </p:pic>
      <p:pic>
        <p:nvPicPr>
          <p:cNvPr id="8" name="Picture 7" descr="A blue light bulb with black background&#10;&#10;Description automatically generated">
            <a:extLst>
              <a:ext uri="{FF2B5EF4-FFF2-40B4-BE49-F238E27FC236}">
                <a16:creationId xmlns:a16="http://schemas.microsoft.com/office/drawing/2014/main" id="{FD564E43-8A8E-765A-6BC8-25046836895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08395" y="3794563"/>
            <a:ext cx="1165724" cy="1594710"/>
          </a:xfrm>
          <a:prstGeom prst="rect">
            <a:avLst/>
          </a:prstGeom>
        </p:spPr>
      </p:pic>
      <p:pic>
        <p:nvPicPr>
          <p:cNvPr id="11" name="Picture 10" descr="A blue circle with black background&#10;&#10;Description automatically generated">
            <a:extLst>
              <a:ext uri="{FF2B5EF4-FFF2-40B4-BE49-F238E27FC236}">
                <a16:creationId xmlns:a16="http://schemas.microsoft.com/office/drawing/2014/main" id="{665F547A-9514-D6FB-AA49-B743B8CF54E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54892" y="1980934"/>
            <a:ext cx="1588357" cy="1594710"/>
          </a:xfrm>
          <a:prstGeom prst="rect">
            <a:avLst/>
          </a:prstGeom>
        </p:spPr>
      </p:pic>
      <p:pic>
        <p:nvPicPr>
          <p:cNvPr id="13" name="Picture 12" descr="A blue and black bubble&#10;&#10;Description automatically generated">
            <a:extLst>
              <a:ext uri="{FF2B5EF4-FFF2-40B4-BE49-F238E27FC236}">
                <a16:creationId xmlns:a16="http://schemas.microsoft.com/office/drawing/2014/main" id="{5FD62F92-A387-9629-D6C1-DD389DC3B11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243854" y="5519149"/>
            <a:ext cx="1354201" cy="1132112"/>
          </a:xfrm>
          <a:prstGeom prst="rect">
            <a:avLst/>
          </a:prstGeom>
        </p:spPr>
      </p:pic>
      <p:pic>
        <p:nvPicPr>
          <p:cNvPr id="15" name="Picture 14" descr="A purple and black face&#10;&#10;Description automatically generated with medium confidence">
            <a:extLst>
              <a:ext uri="{FF2B5EF4-FFF2-40B4-BE49-F238E27FC236}">
                <a16:creationId xmlns:a16="http://schemas.microsoft.com/office/drawing/2014/main" id="{77991EA0-D23C-955A-650A-2D29ECB113A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11127" y="5492068"/>
            <a:ext cx="1418992" cy="1186277"/>
          </a:xfrm>
          <a:prstGeom prst="rect">
            <a:avLst/>
          </a:prstGeom>
        </p:spPr>
      </p:pic>
      <p:pic>
        <p:nvPicPr>
          <p:cNvPr id="17" name="Picture 16" descr="A blue and black bubble gum&#10;&#10;Description automatically generated">
            <a:extLst>
              <a:ext uri="{FF2B5EF4-FFF2-40B4-BE49-F238E27FC236}">
                <a16:creationId xmlns:a16="http://schemas.microsoft.com/office/drawing/2014/main" id="{996A9956-9806-10E9-C6C9-B9C7363CB38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768939" y="5507752"/>
            <a:ext cx="1418992" cy="1186277"/>
          </a:xfrm>
          <a:prstGeom prst="rect">
            <a:avLst/>
          </a:prstGeom>
        </p:spPr>
      </p:pic>
      <p:pic>
        <p:nvPicPr>
          <p:cNvPr id="19" name="Picture 18" descr="A purple and black face&#10;&#10;Description automatically generated">
            <a:extLst>
              <a:ext uri="{FF2B5EF4-FFF2-40B4-BE49-F238E27FC236}">
                <a16:creationId xmlns:a16="http://schemas.microsoft.com/office/drawing/2014/main" id="{E270F5F1-2E0E-D058-DC7C-BDB42187EF38}"/>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168073" y="5492067"/>
            <a:ext cx="1418992" cy="1186277"/>
          </a:xfrm>
          <a:prstGeom prst="rect">
            <a:avLst/>
          </a:prstGeom>
        </p:spPr>
      </p:pic>
      <p:pic>
        <p:nvPicPr>
          <p:cNvPr id="21" name="Picture 20" descr="A blue balloon with black background&#10;&#10;Description automatically generated">
            <a:extLst>
              <a:ext uri="{FF2B5EF4-FFF2-40B4-BE49-F238E27FC236}">
                <a16:creationId xmlns:a16="http://schemas.microsoft.com/office/drawing/2014/main" id="{6C9B221A-0DDB-340C-8129-37EBCA89D95E}"/>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608977" y="222668"/>
            <a:ext cx="1380772" cy="1764626"/>
          </a:xfrm>
          <a:prstGeom prst="rect">
            <a:avLst/>
          </a:prstGeom>
        </p:spPr>
      </p:pic>
      <p:pic>
        <p:nvPicPr>
          <p:cNvPr id="23" name="Picture 22" descr="A purple and black circle&#10;&#10;Description automatically generated">
            <a:extLst>
              <a:ext uri="{FF2B5EF4-FFF2-40B4-BE49-F238E27FC236}">
                <a16:creationId xmlns:a16="http://schemas.microsoft.com/office/drawing/2014/main" id="{54DD603B-88F7-FF79-A55F-2554E0E001C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611127" y="129461"/>
            <a:ext cx="1380772" cy="1764626"/>
          </a:xfrm>
          <a:prstGeom prst="rect">
            <a:avLst/>
          </a:prstGeom>
        </p:spPr>
      </p:pic>
      <p:pic>
        <p:nvPicPr>
          <p:cNvPr id="25" name="Picture 24" descr="A blue balloon with black background&#10;&#10;Description automatically generated">
            <a:extLst>
              <a:ext uri="{FF2B5EF4-FFF2-40B4-BE49-F238E27FC236}">
                <a16:creationId xmlns:a16="http://schemas.microsoft.com/office/drawing/2014/main" id="{D75267DE-EF58-466A-0E4E-E98C58E8046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674385" y="222668"/>
            <a:ext cx="1380772" cy="1764626"/>
          </a:xfrm>
          <a:prstGeom prst="rect">
            <a:avLst/>
          </a:prstGeom>
        </p:spPr>
      </p:pic>
      <p:pic>
        <p:nvPicPr>
          <p:cNvPr id="27" name="Picture 26" descr="A purple and black circle&#10;&#10;Description automatically generated">
            <a:extLst>
              <a:ext uri="{FF2B5EF4-FFF2-40B4-BE49-F238E27FC236}">
                <a16:creationId xmlns:a16="http://schemas.microsoft.com/office/drawing/2014/main" id="{2062CBCD-3CF5-9B07-B24D-750921F81E5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096730" y="129461"/>
            <a:ext cx="1380772" cy="1764626"/>
          </a:xfrm>
          <a:prstGeom prst="rect">
            <a:avLst/>
          </a:prstGeom>
        </p:spPr>
      </p:pic>
      <p:pic>
        <p:nvPicPr>
          <p:cNvPr id="29" name="Picture 28" descr="A blue light bulb with black background&#10;&#10;Description automatically generated">
            <a:extLst>
              <a:ext uri="{FF2B5EF4-FFF2-40B4-BE49-F238E27FC236}">
                <a16:creationId xmlns:a16="http://schemas.microsoft.com/office/drawing/2014/main" id="{315DB75C-BB6F-8987-2EAD-420CAED3528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348705" y="3795248"/>
            <a:ext cx="1165724" cy="1594710"/>
          </a:xfrm>
          <a:prstGeom prst="rect">
            <a:avLst/>
          </a:prstGeom>
        </p:spPr>
      </p:pic>
      <p:pic>
        <p:nvPicPr>
          <p:cNvPr id="33" name="Picture 32" descr="A blue light bulb with black background&#10;&#10;Description automatically generated">
            <a:extLst>
              <a:ext uri="{FF2B5EF4-FFF2-40B4-BE49-F238E27FC236}">
                <a16:creationId xmlns:a16="http://schemas.microsoft.com/office/drawing/2014/main" id="{734AA3A1-8FF3-F420-6B88-1704ABF13FF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768939" y="3795248"/>
            <a:ext cx="1165724" cy="1594710"/>
          </a:xfrm>
          <a:prstGeom prst="rect">
            <a:avLst/>
          </a:prstGeom>
        </p:spPr>
      </p:pic>
      <p:pic>
        <p:nvPicPr>
          <p:cNvPr id="35" name="Picture 34" descr="A purple light bulb with black background&#10;&#10;Description automatically generated">
            <a:extLst>
              <a:ext uri="{FF2B5EF4-FFF2-40B4-BE49-F238E27FC236}">
                <a16:creationId xmlns:a16="http://schemas.microsoft.com/office/drawing/2014/main" id="{95A2C60B-6417-D157-027A-6214CFDBB519}"/>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345289" y="3810510"/>
            <a:ext cx="1268025" cy="1734658"/>
          </a:xfrm>
          <a:prstGeom prst="rect">
            <a:avLst/>
          </a:prstGeom>
        </p:spPr>
      </p:pic>
      <p:pic>
        <p:nvPicPr>
          <p:cNvPr id="37" name="Picture 36" descr="A purple circle with black background&#10;&#10;Description automatically generated">
            <a:extLst>
              <a:ext uri="{FF2B5EF4-FFF2-40B4-BE49-F238E27FC236}">
                <a16:creationId xmlns:a16="http://schemas.microsoft.com/office/drawing/2014/main" id="{2D26DA6B-E1FC-3AB1-9FA0-CBE6505563DD}"/>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8719364" y="2027655"/>
            <a:ext cx="1534455" cy="1540592"/>
          </a:xfrm>
          <a:prstGeom prst="rect">
            <a:avLst/>
          </a:prstGeom>
        </p:spPr>
      </p:pic>
      <p:pic>
        <p:nvPicPr>
          <p:cNvPr id="39" name="Picture 38" descr="A purple circle with black background&#10;&#10;Description automatically generated">
            <a:extLst>
              <a:ext uri="{FF2B5EF4-FFF2-40B4-BE49-F238E27FC236}">
                <a16:creationId xmlns:a16="http://schemas.microsoft.com/office/drawing/2014/main" id="{76AA8D56-1141-34D1-DB7A-9E290C5BA096}"/>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556325" y="2019254"/>
            <a:ext cx="1534455" cy="1540592"/>
          </a:xfrm>
          <a:prstGeom prst="rect">
            <a:avLst/>
          </a:prstGeom>
        </p:spPr>
      </p:pic>
      <p:pic>
        <p:nvPicPr>
          <p:cNvPr id="41" name="Picture 40" descr="A blue circle with black background&#10;&#10;Description automatically generated">
            <a:extLst>
              <a:ext uri="{FF2B5EF4-FFF2-40B4-BE49-F238E27FC236}">
                <a16:creationId xmlns:a16="http://schemas.microsoft.com/office/drawing/2014/main" id="{67B39D08-24D4-7A76-30E5-2408B07AD84D}"/>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6872671" y="2073916"/>
            <a:ext cx="1534455" cy="1540592"/>
          </a:xfrm>
          <a:prstGeom prst="rect">
            <a:avLst/>
          </a:prstGeom>
        </p:spPr>
      </p:pic>
      <p:pic>
        <p:nvPicPr>
          <p:cNvPr id="43" name="Picture 42" descr="A blue circle with black background&#10;&#10;Description automatically generated">
            <a:extLst>
              <a:ext uri="{FF2B5EF4-FFF2-40B4-BE49-F238E27FC236}">
                <a16:creationId xmlns:a16="http://schemas.microsoft.com/office/drawing/2014/main" id="{694CFDC0-52A5-CD82-3D4E-1C660D06E463}"/>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5066389" y="2011928"/>
            <a:ext cx="1534455" cy="1540592"/>
          </a:xfrm>
          <a:prstGeom prst="rect">
            <a:avLst/>
          </a:prstGeom>
        </p:spPr>
      </p:pic>
      <p:sp>
        <p:nvSpPr>
          <p:cNvPr id="44" name="TextBox 43">
            <a:extLst>
              <a:ext uri="{FF2B5EF4-FFF2-40B4-BE49-F238E27FC236}">
                <a16:creationId xmlns:a16="http://schemas.microsoft.com/office/drawing/2014/main" id="{BF18A8C4-515E-A66A-BD0D-8C68E0DF3BD5}"/>
              </a:ext>
            </a:extLst>
          </p:cNvPr>
          <p:cNvSpPr txBox="1"/>
          <p:nvPr userDrawn="1"/>
        </p:nvSpPr>
        <p:spPr>
          <a:xfrm>
            <a:off x="361950" y="590550"/>
            <a:ext cx="3162300" cy="646331"/>
          </a:xfrm>
          <a:prstGeom prst="rect">
            <a:avLst/>
          </a:prstGeom>
          <a:noFill/>
        </p:spPr>
        <p:txBody>
          <a:bodyPr wrap="square" rtlCol="0">
            <a:spAutoFit/>
          </a:bodyPr>
          <a:lstStyle/>
          <a:p>
            <a:r>
              <a:rPr lang="en-GB">
                <a:latin typeface="Open Sans" pitchFamily="2" charset="0"/>
                <a:ea typeface="Open Sans" pitchFamily="2" charset="0"/>
                <a:cs typeface="Open Sans" pitchFamily="2" charset="0"/>
              </a:rPr>
              <a:t>You can use these visual assets in your presentation</a:t>
            </a:r>
          </a:p>
        </p:txBody>
      </p:sp>
    </p:spTree>
    <p:extLst>
      <p:ext uri="{BB962C8B-B14F-4D97-AF65-F5344CB8AC3E}">
        <p14:creationId xmlns:p14="http://schemas.microsoft.com/office/powerpoint/2010/main" val="281419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49DEE4"/>
        </a:solidFill>
        <a:effectLst/>
      </p:bgPr>
    </p:bg>
    <p:spTree>
      <p:nvGrpSpPr>
        <p:cNvPr id="1" name=""/>
        <p:cNvGrpSpPr/>
        <p:nvPr/>
      </p:nvGrpSpPr>
      <p:grpSpPr>
        <a:xfrm>
          <a:off x="0" y="0"/>
          <a:ext cx="0" cy="0"/>
          <a:chOff x="0" y="0"/>
          <a:chExt cx="0" cy="0"/>
        </a:xfrm>
      </p:grpSpPr>
      <p:pic>
        <p:nvPicPr>
          <p:cNvPr id="7" name="Picture 6" descr="A blue balloon with black background&#10;&#10;Description automatically generated">
            <a:extLst>
              <a:ext uri="{FF2B5EF4-FFF2-40B4-BE49-F238E27FC236}">
                <a16:creationId xmlns:a16="http://schemas.microsoft.com/office/drawing/2014/main" id="{B63184F3-10D2-FE2B-FACE-0C55B99FAF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8662" y="-381951"/>
            <a:ext cx="5415388" cy="6920863"/>
          </a:xfrm>
          <a:prstGeom prst="rect">
            <a:avLst/>
          </a:prstGeom>
        </p:spPr>
      </p:pic>
      <p:sp>
        <p:nvSpPr>
          <p:cNvPr id="2" name="Title 1">
            <a:extLst>
              <a:ext uri="{FF2B5EF4-FFF2-40B4-BE49-F238E27FC236}">
                <a16:creationId xmlns:a16="http://schemas.microsoft.com/office/drawing/2014/main" id="{5BEB5375-7335-41B1-9C8E-939BE53348A2}"/>
              </a:ext>
            </a:extLst>
          </p:cNvPr>
          <p:cNvSpPr>
            <a:spLocks noGrp="1"/>
          </p:cNvSpPr>
          <p:nvPr>
            <p:ph type="ctrTitle"/>
          </p:nvPr>
        </p:nvSpPr>
        <p:spPr>
          <a:xfrm>
            <a:off x="6191250" y="1197538"/>
            <a:ext cx="5415388" cy="2387600"/>
          </a:xfrm>
        </p:spPr>
        <p:txBody>
          <a:bodyPr anchor="b"/>
          <a:lstStyle>
            <a:lvl1pPr algn="ctr">
              <a:defRPr sz="6000">
                <a:latin typeface="Cormorant Garamond Medium" pitchFamily="2" charset="0"/>
                <a:ea typeface="Cormorant Garamond Medium" pitchFamily="2"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9725A44-DA30-7CFE-7E60-1D44EA871D26}"/>
              </a:ext>
            </a:extLst>
          </p:cNvPr>
          <p:cNvSpPr>
            <a:spLocks noGrp="1"/>
          </p:cNvSpPr>
          <p:nvPr>
            <p:ph type="subTitle" idx="1"/>
          </p:nvPr>
        </p:nvSpPr>
        <p:spPr>
          <a:xfrm>
            <a:off x="6191250" y="3677213"/>
            <a:ext cx="5415388" cy="1655762"/>
          </a:xfrm>
        </p:spPr>
        <p:txBody>
          <a:bodyPr/>
          <a:lstStyle>
            <a:lvl1pPr marL="0" indent="0" algn="ctr">
              <a:buNone/>
              <a:defRPr sz="2400">
                <a:latin typeface="Barlow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97CEE3C-E07D-2179-8C78-1D13BB4A1717}"/>
              </a:ext>
            </a:extLst>
          </p:cNvPr>
          <p:cNvSpPr>
            <a:spLocks noGrp="1"/>
          </p:cNvSpPr>
          <p:nvPr>
            <p:ph type="dt" sz="half" idx="10"/>
          </p:nvPr>
        </p:nvSpPr>
        <p:spPr/>
        <p:txBody>
          <a:bodyPr/>
          <a:lstStyle/>
          <a:p>
            <a:fld id="{39E0F893-17DC-4D56-B393-4A7DD7F23B2C}" type="datetimeFigureOut">
              <a:rPr lang="en-GB" smtClean="0"/>
              <a:t>09/03/2026</a:t>
            </a:fld>
            <a:endParaRPr lang="en-GB"/>
          </a:p>
        </p:txBody>
      </p:sp>
      <p:sp>
        <p:nvSpPr>
          <p:cNvPr id="5" name="Footer Placeholder 4">
            <a:extLst>
              <a:ext uri="{FF2B5EF4-FFF2-40B4-BE49-F238E27FC236}">
                <a16:creationId xmlns:a16="http://schemas.microsoft.com/office/drawing/2014/main" id="{E0C78ACB-034C-445C-65A8-2F251663DB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58CF49-31E0-9533-3322-4FD6323FA5D0}"/>
              </a:ext>
            </a:extLst>
          </p:cNvPr>
          <p:cNvSpPr>
            <a:spLocks noGrp="1"/>
          </p:cNvSpPr>
          <p:nvPr>
            <p:ph type="sldNum" sz="quarter" idx="12"/>
          </p:nvPr>
        </p:nvSpPr>
        <p:spPr/>
        <p:txBody>
          <a:bodyPr/>
          <a:lstStyle/>
          <a:p>
            <a:fld id="{9912F435-5973-4E28-9A39-337042D17C09}" type="slidenum">
              <a:rPr lang="en-GB" smtClean="0"/>
              <a:t>‹#›</a:t>
            </a:fld>
            <a:endParaRPr lang="en-GB"/>
          </a:p>
        </p:txBody>
      </p:sp>
      <p:pic>
        <p:nvPicPr>
          <p:cNvPr id="16" name="Picture 15" descr="A white symbol on a black background&#10;&#10;Description automatically generated">
            <a:extLst>
              <a:ext uri="{FF2B5EF4-FFF2-40B4-BE49-F238E27FC236}">
                <a16:creationId xmlns:a16="http://schemas.microsoft.com/office/drawing/2014/main" id="{0B1F788B-F46A-EE45-9E11-9C92835BB9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3232" y="2208248"/>
            <a:ext cx="3973662" cy="1740464"/>
          </a:xfrm>
          <a:prstGeom prst="rect">
            <a:avLst/>
          </a:prstGeom>
        </p:spPr>
      </p:pic>
    </p:spTree>
    <p:extLst>
      <p:ext uri="{BB962C8B-B14F-4D97-AF65-F5344CB8AC3E}">
        <p14:creationId xmlns:p14="http://schemas.microsoft.com/office/powerpoint/2010/main" val="611773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0" name="Picture 29" descr="A blue balloon with black background&#10;&#10;Description automatically generated">
            <a:extLst>
              <a:ext uri="{FF2B5EF4-FFF2-40B4-BE49-F238E27FC236}">
                <a16:creationId xmlns:a16="http://schemas.microsoft.com/office/drawing/2014/main" id="{DDF42048-78CE-1909-DD4E-2A70EA05CE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7378" y="5839162"/>
            <a:ext cx="1380772" cy="1764626"/>
          </a:xfrm>
          <a:prstGeom prst="rect">
            <a:avLst/>
          </a:prstGeom>
        </p:spPr>
      </p:pic>
      <p:sp>
        <p:nvSpPr>
          <p:cNvPr id="2" name="Title 1">
            <a:extLst>
              <a:ext uri="{FF2B5EF4-FFF2-40B4-BE49-F238E27FC236}">
                <a16:creationId xmlns:a16="http://schemas.microsoft.com/office/drawing/2014/main" id="{5F452063-3211-01BF-65DB-FF1CBEA22F13}"/>
              </a:ext>
            </a:extLst>
          </p:cNvPr>
          <p:cNvSpPr>
            <a:spLocks noGrp="1"/>
          </p:cNvSpPr>
          <p:nvPr>
            <p:ph type="title"/>
          </p:nvPr>
        </p:nvSpPr>
        <p:spPr/>
        <p:txBody>
          <a:bodyPr>
            <a:normAutofit/>
          </a:bodyPr>
          <a:lstStyle>
            <a:lvl1pPr>
              <a:defRPr sz="6000">
                <a:latin typeface="Cormorant Garamond Medium" pitchFamily="2" charset="0"/>
                <a:ea typeface="Cormorant Garamond Medium"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17D075E-0A53-1337-320A-514F8F5AF1DB}"/>
              </a:ext>
            </a:extLst>
          </p:cNvPr>
          <p:cNvSpPr>
            <a:spLocks noGrp="1"/>
          </p:cNvSpPr>
          <p:nvPr>
            <p:ph idx="1"/>
          </p:nvPr>
        </p:nvSpPr>
        <p:spPr/>
        <p:txBody>
          <a:bodyPr/>
          <a:lstStyle>
            <a:lvl1pPr>
              <a:defRPr>
                <a:latin typeface="Open Sans" pitchFamily="2" charset="0"/>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B3F00B-1738-B741-FB55-A563D80E31CF}"/>
              </a:ext>
            </a:extLst>
          </p:cNvPr>
          <p:cNvSpPr>
            <a:spLocks noGrp="1"/>
          </p:cNvSpPr>
          <p:nvPr>
            <p:ph type="dt" sz="half" idx="10"/>
          </p:nvPr>
        </p:nvSpPr>
        <p:spPr/>
        <p:txBody>
          <a:bodyPr/>
          <a:lstStyle/>
          <a:p>
            <a:fld id="{39E0F893-17DC-4D56-B393-4A7DD7F23B2C}" type="datetimeFigureOut">
              <a:rPr lang="en-GB" smtClean="0"/>
              <a:t>09/03/2026</a:t>
            </a:fld>
            <a:endParaRPr lang="en-GB"/>
          </a:p>
        </p:txBody>
      </p:sp>
      <p:sp>
        <p:nvSpPr>
          <p:cNvPr id="5" name="Footer Placeholder 4">
            <a:extLst>
              <a:ext uri="{FF2B5EF4-FFF2-40B4-BE49-F238E27FC236}">
                <a16:creationId xmlns:a16="http://schemas.microsoft.com/office/drawing/2014/main" id="{0E1C9DF3-964C-B48B-BA9F-9BA61CE8BF61}"/>
              </a:ext>
            </a:extLst>
          </p:cNvPr>
          <p:cNvSpPr>
            <a:spLocks noGrp="1"/>
          </p:cNvSpPr>
          <p:nvPr>
            <p:ph type="ftr" sz="quarter" idx="11"/>
          </p:nvPr>
        </p:nvSpPr>
        <p:spPr/>
        <p:txBody>
          <a:bodyPr/>
          <a:lstStyle>
            <a:lvl1pPr>
              <a:defRPr>
                <a:solidFill>
                  <a:schemeClr val="tx1"/>
                </a:solidFill>
                <a:latin typeface="Barlow SemiBold" panose="00000700000000000000" pitchFamily="2" charset="0"/>
              </a:defRPr>
            </a:lvl1pPr>
          </a:lstStyle>
          <a:p>
            <a:r>
              <a:rPr lang="en-GB"/>
              <a:t>www.fcn.police.uk</a:t>
            </a:r>
          </a:p>
        </p:txBody>
      </p:sp>
      <p:sp>
        <p:nvSpPr>
          <p:cNvPr id="6" name="Slide Number Placeholder 5">
            <a:extLst>
              <a:ext uri="{FF2B5EF4-FFF2-40B4-BE49-F238E27FC236}">
                <a16:creationId xmlns:a16="http://schemas.microsoft.com/office/drawing/2014/main" id="{614144E0-0522-BB23-FD54-37403436AEAA}"/>
              </a:ext>
            </a:extLst>
          </p:cNvPr>
          <p:cNvSpPr>
            <a:spLocks noGrp="1"/>
          </p:cNvSpPr>
          <p:nvPr>
            <p:ph type="sldNum" sz="quarter" idx="12"/>
          </p:nvPr>
        </p:nvSpPr>
        <p:spPr/>
        <p:txBody>
          <a:bodyPr/>
          <a:lstStyle>
            <a:lvl1pPr>
              <a:defRPr sz="1400">
                <a:solidFill>
                  <a:schemeClr val="tx1"/>
                </a:solidFill>
                <a:latin typeface="Barlow SemiBold" panose="00000700000000000000" pitchFamily="2" charset="0"/>
              </a:defRPr>
            </a:lvl1pPr>
          </a:lstStyle>
          <a:p>
            <a:fld id="{9912F435-5973-4E28-9A39-337042D17C09}" type="slidenum">
              <a:rPr lang="en-GB" smtClean="0"/>
              <a:pPr/>
              <a:t>‹#›</a:t>
            </a:fld>
            <a:endParaRPr lang="en-GB"/>
          </a:p>
        </p:txBody>
      </p:sp>
      <p:pic>
        <p:nvPicPr>
          <p:cNvPr id="27" name="Picture 26" descr="A black background with white text&#10;&#10;Description automatically generated">
            <a:extLst>
              <a:ext uri="{FF2B5EF4-FFF2-40B4-BE49-F238E27FC236}">
                <a16:creationId xmlns:a16="http://schemas.microsoft.com/office/drawing/2014/main" id="{8660A37B-67C5-1CC7-2A55-6F9963C04F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9100" y="5987504"/>
            <a:ext cx="3371850" cy="526008"/>
          </a:xfrm>
          <a:prstGeom prst="rect">
            <a:avLst/>
          </a:prstGeom>
        </p:spPr>
      </p:pic>
    </p:spTree>
    <p:extLst>
      <p:ext uri="{BB962C8B-B14F-4D97-AF65-F5344CB8AC3E}">
        <p14:creationId xmlns:p14="http://schemas.microsoft.com/office/powerpoint/2010/main" val="2313369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rgbClr val="49DEE4">
            <a:alpha val="99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52063-3211-01BF-65DB-FF1CBEA22F13}"/>
              </a:ext>
            </a:extLst>
          </p:cNvPr>
          <p:cNvSpPr>
            <a:spLocks noGrp="1"/>
          </p:cNvSpPr>
          <p:nvPr>
            <p:ph type="title"/>
          </p:nvPr>
        </p:nvSpPr>
        <p:spPr/>
        <p:txBody>
          <a:bodyPr>
            <a:normAutofit/>
          </a:bodyPr>
          <a:lstStyle>
            <a:lvl1pPr>
              <a:defRPr sz="6000">
                <a:latin typeface="Cormorant Garamond Medium" pitchFamily="2" charset="0"/>
                <a:ea typeface="Cormorant Garamond Medium"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17D075E-0A53-1337-320A-514F8F5AF1DB}"/>
              </a:ext>
            </a:extLst>
          </p:cNvPr>
          <p:cNvSpPr>
            <a:spLocks noGrp="1"/>
          </p:cNvSpPr>
          <p:nvPr>
            <p:ph idx="1"/>
          </p:nvPr>
        </p:nvSpPr>
        <p:spPr/>
        <p:txBody>
          <a:bodyPr/>
          <a:lstStyle>
            <a:lvl1pPr>
              <a:defRPr>
                <a:latin typeface="Open Sans" pitchFamily="2" charset="0"/>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B3F00B-1738-B741-FB55-A563D80E31CF}"/>
              </a:ext>
            </a:extLst>
          </p:cNvPr>
          <p:cNvSpPr>
            <a:spLocks noGrp="1"/>
          </p:cNvSpPr>
          <p:nvPr>
            <p:ph type="dt" sz="half" idx="10"/>
          </p:nvPr>
        </p:nvSpPr>
        <p:spPr/>
        <p:txBody>
          <a:bodyPr/>
          <a:lstStyle/>
          <a:p>
            <a:fld id="{39E0F893-17DC-4D56-B393-4A7DD7F23B2C}" type="datetimeFigureOut">
              <a:rPr lang="en-GB" smtClean="0"/>
              <a:t>09/03/2026</a:t>
            </a:fld>
            <a:endParaRPr lang="en-GB"/>
          </a:p>
        </p:txBody>
      </p:sp>
      <p:sp>
        <p:nvSpPr>
          <p:cNvPr id="5" name="Footer Placeholder 4">
            <a:extLst>
              <a:ext uri="{FF2B5EF4-FFF2-40B4-BE49-F238E27FC236}">
                <a16:creationId xmlns:a16="http://schemas.microsoft.com/office/drawing/2014/main" id="{0E1C9DF3-964C-B48B-BA9F-9BA61CE8BF61}"/>
              </a:ext>
            </a:extLst>
          </p:cNvPr>
          <p:cNvSpPr>
            <a:spLocks noGrp="1"/>
          </p:cNvSpPr>
          <p:nvPr>
            <p:ph type="ftr" sz="quarter" idx="11"/>
          </p:nvPr>
        </p:nvSpPr>
        <p:spPr/>
        <p:txBody>
          <a:bodyPr/>
          <a:lstStyle>
            <a:lvl1pPr>
              <a:defRPr>
                <a:solidFill>
                  <a:schemeClr val="tx1"/>
                </a:solidFill>
                <a:latin typeface="Barlow SemiBold" panose="00000700000000000000" pitchFamily="2" charset="0"/>
              </a:defRPr>
            </a:lvl1pPr>
          </a:lstStyle>
          <a:p>
            <a:r>
              <a:rPr lang="en-GB"/>
              <a:t>www.fcn.police.uk</a:t>
            </a:r>
          </a:p>
        </p:txBody>
      </p:sp>
      <p:sp>
        <p:nvSpPr>
          <p:cNvPr id="6" name="Slide Number Placeholder 5">
            <a:extLst>
              <a:ext uri="{FF2B5EF4-FFF2-40B4-BE49-F238E27FC236}">
                <a16:creationId xmlns:a16="http://schemas.microsoft.com/office/drawing/2014/main" id="{614144E0-0522-BB23-FD54-37403436AEAA}"/>
              </a:ext>
            </a:extLst>
          </p:cNvPr>
          <p:cNvSpPr>
            <a:spLocks noGrp="1"/>
          </p:cNvSpPr>
          <p:nvPr>
            <p:ph type="sldNum" sz="quarter" idx="12"/>
          </p:nvPr>
        </p:nvSpPr>
        <p:spPr/>
        <p:txBody>
          <a:bodyPr/>
          <a:lstStyle>
            <a:lvl1pPr>
              <a:defRPr sz="1400">
                <a:solidFill>
                  <a:schemeClr val="tx1"/>
                </a:solidFill>
                <a:latin typeface="Barlow SemiBold" panose="00000700000000000000" pitchFamily="2" charset="0"/>
              </a:defRPr>
            </a:lvl1pPr>
          </a:lstStyle>
          <a:p>
            <a:fld id="{9912F435-5973-4E28-9A39-337042D17C09}" type="slidenum">
              <a:rPr lang="en-GB" smtClean="0"/>
              <a:pPr/>
              <a:t>‹#›</a:t>
            </a:fld>
            <a:endParaRPr lang="en-GB"/>
          </a:p>
        </p:txBody>
      </p:sp>
      <p:pic>
        <p:nvPicPr>
          <p:cNvPr id="7" name="Picture 6" descr="A black background with white text&#10;&#10;Description automatically generated">
            <a:extLst>
              <a:ext uri="{FF2B5EF4-FFF2-40B4-BE49-F238E27FC236}">
                <a16:creationId xmlns:a16="http://schemas.microsoft.com/office/drawing/2014/main" id="{E450D9CB-638B-3574-601A-9031BE6F65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6700" y="6231458"/>
            <a:ext cx="2876550" cy="448742"/>
          </a:xfrm>
          <a:prstGeom prst="rect">
            <a:avLst/>
          </a:prstGeom>
        </p:spPr>
      </p:pic>
    </p:spTree>
    <p:extLst>
      <p:ext uri="{BB962C8B-B14F-4D97-AF65-F5344CB8AC3E}">
        <p14:creationId xmlns:p14="http://schemas.microsoft.com/office/powerpoint/2010/main" val="22401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bg>
      <p:bgPr>
        <a:solidFill>
          <a:srgbClr val="49ACE3">
            <a:alpha val="98824"/>
          </a:srgbClr>
        </a:solidFill>
        <a:effectLst/>
      </p:bgPr>
    </p:bg>
    <p:spTree>
      <p:nvGrpSpPr>
        <p:cNvPr id="1" name=""/>
        <p:cNvGrpSpPr/>
        <p:nvPr/>
      </p:nvGrpSpPr>
      <p:grpSpPr>
        <a:xfrm>
          <a:off x="0" y="0"/>
          <a:ext cx="0" cy="0"/>
          <a:chOff x="0" y="0"/>
          <a:chExt cx="0" cy="0"/>
        </a:xfrm>
      </p:grpSpPr>
      <p:pic>
        <p:nvPicPr>
          <p:cNvPr id="9" name="Picture 8" descr="A purple and black face&#10;&#10;Description automatically generated with medium confidence">
            <a:extLst>
              <a:ext uri="{FF2B5EF4-FFF2-40B4-BE49-F238E27FC236}">
                <a16:creationId xmlns:a16="http://schemas.microsoft.com/office/drawing/2014/main" id="{2D88D3B2-B54D-50C0-447A-1B4AE8FC73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825210">
            <a:off x="10453802" y="5945773"/>
            <a:ext cx="1418992" cy="1186277"/>
          </a:xfrm>
          <a:prstGeom prst="rect">
            <a:avLst/>
          </a:prstGeom>
        </p:spPr>
      </p:pic>
      <p:sp>
        <p:nvSpPr>
          <p:cNvPr id="2" name="Title 1">
            <a:extLst>
              <a:ext uri="{FF2B5EF4-FFF2-40B4-BE49-F238E27FC236}">
                <a16:creationId xmlns:a16="http://schemas.microsoft.com/office/drawing/2014/main" id="{5F452063-3211-01BF-65DB-FF1CBEA22F13}"/>
              </a:ext>
            </a:extLst>
          </p:cNvPr>
          <p:cNvSpPr>
            <a:spLocks noGrp="1"/>
          </p:cNvSpPr>
          <p:nvPr>
            <p:ph type="title"/>
          </p:nvPr>
        </p:nvSpPr>
        <p:spPr/>
        <p:txBody>
          <a:bodyPr>
            <a:normAutofit/>
          </a:bodyPr>
          <a:lstStyle>
            <a:lvl1pPr>
              <a:defRPr sz="6000">
                <a:latin typeface="Cormorant Garamond Medium" pitchFamily="2" charset="0"/>
                <a:ea typeface="Cormorant Garamond Medium"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17D075E-0A53-1337-320A-514F8F5AF1DB}"/>
              </a:ext>
            </a:extLst>
          </p:cNvPr>
          <p:cNvSpPr>
            <a:spLocks noGrp="1"/>
          </p:cNvSpPr>
          <p:nvPr>
            <p:ph idx="1"/>
          </p:nvPr>
        </p:nvSpPr>
        <p:spPr/>
        <p:txBody>
          <a:bodyPr/>
          <a:lstStyle>
            <a:lvl1pPr>
              <a:defRPr>
                <a:latin typeface="Open Sans" pitchFamily="2" charset="0"/>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B3F00B-1738-B741-FB55-A563D80E31CF}"/>
              </a:ext>
            </a:extLst>
          </p:cNvPr>
          <p:cNvSpPr>
            <a:spLocks noGrp="1"/>
          </p:cNvSpPr>
          <p:nvPr>
            <p:ph type="dt" sz="half" idx="10"/>
          </p:nvPr>
        </p:nvSpPr>
        <p:spPr/>
        <p:txBody>
          <a:bodyPr/>
          <a:lstStyle/>
          <a:p>
            <a:fld id="{39E0F893-17DC-4D56-B393-4A7DD7F23B2C}" type="datetimeFigureOut">
              <a:rPr lang="en-GB" smtClean="0"/>
              <a:t>09/03/2026</a:t>
            </a:fld>
            <a:endParaRPr lang="en-GB"/>
          </a:p>
        </p:txBody>
      </p:sp>
      <p:sp>
        <p:nvSpPr>
          <p:cNvPr id="5" name="Footer Placeholder 4">
            <a:extLst>
              <a:ext uri="{FF2B5EF4-FFF2-40B4-BE49-F238E27FC236}">
                <a16:creationId xmlns:a16="http://schemas.microsoft.com/office/drawing/2014/main" id="{0E1C9DF3-964C-B48B-BA9F-9BA61CE8BF61}"/>
              </a:ext>
            </a:extLst>
          </p:cNvPr>
          <p:cNvSpPr>
            <a:spLocks noGrp="1"/>
          </p:cNvSpPr>
          <p:nvPr>
            <p:ph type="ftr" sz="quarter" idx="11"/>
          </p:nvPr>
        </p:nvSpPr>
        <p:spPr/>
        <p:txBody>
          <a:bodyPr/>
          <a:lstStyle>
            <a:lvl1pPr>
              <a:defRPr>
                <a:solidFill>
                  <a:schemeClr val="tx1"/>
                </a:solidFill>
                <a:latin typeface="Barlow SemiBold" panose="00000700000000000000" pitchFamily="2" charset="0"/>
              </a:defRPr>
            </a:lvl1pPr>
          </a:lstStyle>
          <a:p>
            <a:r>
              <a:rPr lang="en-GB"/>
              <a:t>www.fcn.police.uk</a:t>
            </a:r>
          </a:p>
        </p:txBody>
      </p:sp>
      <p:sp>
        <p:nvSpPr>
          <p:cNvPr id="6" name="Slide Number Placeholder 5">
            <a:extLst>
              <a:ext uri="{FF2B5EF4-FFF2-40B4-BE49-F238E27FC236}">
                <a16:creationId xmlns:a16="http://schemas.microsoft.com/office/drawing/2014/main" id="{614144E0-0522-BB23-FD54-37403436AEAA}"/>
              </a:ext>
            </a:extLst>
          </p:cNvPr>
          <p:cNvSpPr>
            <a:spLocks noGrp="1"/>
          </p:cNvSpPr>
          <p:nvPr>
            <p:ph type="sldNum" sz="quarter" idx="12"/>
          </p:nvPr>
        </p:nvSpPr>
        <p:spPr/>
        <p:txBody>
          <a:bodyPr/>
          <a:lstStyle>
            <a:lvl1pPr>
              <a:defRPr sz="1400">
                <a:solidFill>
                  <a:schemeClr val="bg1"/>
                </a:solidFill>
                <a:latin typeface="Barlow SemiBold" panose="00000700000000000000" pitchFamily="2" charset="0"/>
              </a:defRPr>
            </a:lvl1pPr>
          </a:lstStyle>
          <a:p>
            <a:fld id="{9912F435-5973-4E28-9A39-337042D17C09}" type="slidenum">
              <a:rPr lang="en-GB" smtClean="0"/>
              <a:pPr/>
              <a:t>‹#›</a:t>
            </a:fld>
            <a:endParaRPr lang="en-GB"/>
          </a:p>
        </p:txBody>
      </p:sp>
      <p:pic>
        <p:nvPicPr>
          <p:cNvPr id="7" name="Picture 6" descr="A black background with white text&#10;&#10;Description automatically generated">
            <a:extLst>
              <a:ext uri="{FF2B5EF4-FFF2-40B4-BE49-F238E27FC236}">
                <a16:creationId xmlns:a16="http://schemas.microsoft.com/office/drawing/2014/main" id="{E450D9CB-638B-3574-601A-9031BE6F65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6700" y="6231458"/>
            <a:ext cx="2876550" cy="448742"/>
          </a:xfrm>
          <a:prstGeom prst="rect">
            <a:avLst/>
          </a:prstGeom>
        </p:spPr>
      </p:pic>
    </p:spTree>
    <p:extLst>
      <p:ext uri="{BB962C8B-B14F-4D97-AF65-F5344CB8AC3E}">
        <p14:creationId xmlns:p14="http://schemas.microsoft.com/office/powerpoint/2010/main" val="3174783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49DEE4"/>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B00B11-9323-FE9D-3530-96E83B998B1E}"/>
              </a:ext>
            </a:extLst>
          </p:cNvPr>
          <p:cNvSpPr/>
          <p:nvPr userDrawn="1"/>
        </p:nvSpPr>
        <p:spPr>
          <a:xfrm>
            <a:off x="0" y="1690688"/>
            <a:ext cx="12268200" cy="52435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blue light bulb with black background&#10;&#10;Description automatically generated">
            <a:extLst>
              <a:ext uri="{FF2B5EF4-FFF2-40B4-BE49-F238E27FC236}">
                <a16:creationId xmlns:a16="http://schemas.microsoft.com/office/drawing/2014/main" id="{2613A016-8636-9FBA-B9A9-2B1E908382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88126" y="5924120"/>
            <a:ext cx="1165724" cy="1594710"/>
          </a:xfrm>
          <a:prstGeom prst="rect">
            <a:avLst/>
          </a:prstGeom>
        </p:spPr>
      </p:pic>
      <p:sp>
        <p:nvSpPr>
          <p:cNvPr id="2" name="Title 1">
            <a:extLst>
              <a:ext uri="{FF2B5EF4-FFF2-40B4-BE49-F238E27FC236}">
                <a16:creationId xmlns:a16="http://schemas.microsoft.com/office/drawing/2014/main" id="{5F452063-3211-01BF-65DB-FF1CBEA22F13}"/>
              </a:ext>
            </a:extLst>
          </p:cNvPr>
          <p:cNvSpPr>
            <a:spLocks noGrp="1"/>
          </p:cNvSpPr>
          <p:nvPr>
            <p:ph type="title"/>
          </p:nvPr>
        </p:nvSpPr>
        <p:spPr/>
        <p:txBody>
          <a:bodyPr>
            <a:normAutofit/>
          </a:bodyPr>
          <a:lstStyle>
            <a:lvl1pPr>
              <a:defRPr sz="6000">
                <a:latin typeface="Cormorant Garamond Medium" pitchFamily="2" charset="0"/>
                <a:ea typeface="Cormorant Garamond Medium"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17D075E-0A53-1337-320A-514F8F5AF1DB}"/>
              </a:ext>
            </a:extLst>
          </p:cNvPr>
          <p:cNvSpPr>
            <a:spLocks noGrp="1"/>
          </p:cNvSpPr>
          <p:nvPr>
            <p:ph idx="1"/>
          </p:nvPr>
        </p:nvSpPr>
        <p:spPr/>
        <p:txBody>
          <a:bodyPr/>
          <a:lstStyle>
            <a:lvl1pPr>
              <a:defRPr>
                <a:latin typeface="Open Sans" pitchFamily="2" charset="0"/>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0E1C9DF3-964C-B48B-BA9F-9BA61CE8BF61}"/>
              </a:ext>
            </a:extLst>
          </p:cNvPr>
          <p:cNvSpPr>
            <a:spLocks noGrp="1"/>
          </p:cNvSpPr>
          <p:nvPr>
            <p:ph type="ftr" sz="quarter" idx="11"/>
          </p:nvPr>
        </p:nvSpPr>
        <p:spPr/>
        <p:txBody>
          <a:bodyPr/>
          <a:lstStyle>
            <a:lvl1pPr>
              <a:defRPr>
                <a:solidFill>
                  <a:schemeClr val="tx1"/>
                </a:solidFill>
                <a:latin typeface="Barlow SemiBold" panose="00000700000000000000" pitchFamily="2" charset="0"/>
              </a:defRPr>
            </a:lvl1pPr>
          </a:lstStyle>
          <a:p>
            <a:r>
              <a:rPr lang="en-GB"/>
              <a:t>www.fcn.police.uk</a:t>
            </a:r>
          </a:p>
        </p:txBody>
      </p:sp>
      <p:sp>
        <p:nvSpPr>
          <p:cNvPr id="6" name="Slide Number Placeholder 5">
            <a:extLst>
              <a:ext uri="{FF2B5EF4-FFF2-40B4-BE49-F238E27FC236}">
                <a16:creationId xmlns:a16="http://schemas.microsoft.com/office/drawing/2014/main" id="{614144E0-0522-BB23-FD54-37403436AEAA}"/>
              </a:ext>
            </a:extLst>
          </p:cNvPr>
          <p:cNvSpPr>
            <a:spLocks noGrp="1"/>
          </p:cNvSpPr>
          <p:nvPr>
            <p:ph type="sldNum" sz="quarter" idx="12"/>
          </p:nvPr>
        </p:nvSpPr>
        <p:spPr/>
        <p:txBody>
          <a:bodyPr/>
          <a:lstStyle>
            <a:lvl1pPr>
              <a:defRPr sz="1400">
                <a:solidFill>
                  <a:schemeClr val="bg1"/>
                </a:solidFill>
                <a:latin typeface="Barlow SemiBold" panose="00000700000000000000" pitchFamily="2" charset="0"/>
              </a:defRPr>
            </a:lvl1pPr>
          </a:lstStyle>
          <a:p>
            <a:fld id="{9912F435-5973-4E28-9A39-337042D17C09}" type="slidenum">
              <a:rPr lang="en-GB" smtClean="0"/>
              <a:pPr/>
              <a:t>‹#›</a:t>
            </a:fld>
            <a:endParaRPr lang="en-GB"/>
          </a:p>
        </p:txBody>
      </p:sp>
      <p:pic>
        <p:nvPicPr>
          <p:cNvPr id="12" name="Picture 11" descr="A black background with white text&#10;&#10;Description automatically generated">
            <a:extLst>
              <a:ext uri="{FF2B5EF4-FFF2-40B4-BE49-F238E27FC236}">
                <a16:creationId xmlns:a16="http://schemas.microsoft.com/office/drawing/2014/main" id="{7FB9CD78-772F-A541-CB1A-64408CD1BD4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88" y="6206274"/>
            <a:ext cx="3371850" cy="526008"/>
          </a:xfrm>
          <a:prstGeom prst="rect">
            <a:avLst/>
          </a:prstGeom>
        </p:spPr>
      </p:pic>
    </p:spTree>
    <p:extLst>
      <p:ext uri="{BB962C8B-B14F-4D97-AF65-F5344CB8AC3E}">
        <p14:creationId xmlns:p14="http://schemas.microsoft.com/office/powerpoint/2010/main" val="3136552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rgbClr val="49DEE4"/>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B00B11-9323-FE9D-3530-96E83B998B1E}"/>
              </a:ext>
            </a:extLst>
          </p:cNvPr>
          <p:cNvSpPr/>
          <p:nvPr userDrawn="1"/>
        </p:nvSpPr>
        <p:spPr>
          <a:xfrm>
            <a:off x="704850" y="1690688"/>
            <a:ext cx="10820400" cy="46212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blue light bulb with black background&#10;&#10;Description automatically generated">
            <a:extLst>
              <a:ext uri="{FF2B5EF4-FFF2-40B4-BE49-F238E27FC236}">
                <a16:creationId xmlns:a16="http://schemas.microsoft.com/office/drawing/2014/main" id="{2613A016-8636-9FBA-B9A9-2B1E908382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88126" y="5924120"/>
            <a:ext cx="1165724" cy="1594710"/>
          </a:xfrm>
          <a:prstGeom prst="rect">
            <a:avLst/>
          </a:prstGeom>
        </p:spPr>
      </p:pic>
      <p:sp>
        <p:nvSpPr>
          <p:cNvPr id="2" name="Title 1">
            <a:extLst>
              <a:ext uri="{FF2B5EF4-FFF2-40B4-BE49-F238E27FC236}">
                <a16:creationId xmlns:a16="http://schemas.microsoft.com/office/drawing/2014/main" id="{5F452063-3211-01BF-65DB-FF1CBEA22F13}"/>
              </a:ext>
            </a:extLst>
          </p:cNvPr>
          <p:cNvSpPr>
            <a:spLocks noGrp="1"/>
          </p:cNvSpPr>
          <p:nvPr>
            <p:ph type="title"/>
          </p:nvPr>
        </p:nvSpPr>
        <p:spPr/>
        <p:txBody>
          <a:bodyPr>
            <a:normAutofit/>
          </a:bodyPr>
          <a:lstStyle>
            <a:lvl1pPr>
              <a:defRPr sz="6000">
                <a:latin typeface="Cormorant Garamond Medium" pitchFamily="2" charset="0"/>
                <a:ea typeface="Cormorant Garamond Medium"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17D075E-0A53-1337-320A-514F8F5AF1DB}"/>
              </a:ext>
            </a:extLst>
          </p:cNvPr>
          <p:cNvSpPr>
            <a:spLocks noGrp="1"/>
          </p:cNvSpPr>
          <p:nvPr>
            <p:ph idx="1"/>
          </p:nvPr>
        </p:nvSpPr>
        <p:spPr/>
        <p:txBody>
          <a:bodyPr/>
          <a:lstStyle>
            <a:lvl1pPr>
              <a:defRPr>
                <a:latin typeface="Open Sans" pitchFamily="2" charset="0"/>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0E1C9DF3-964C-B48B-BA9F-9BA61CE8BF61}"/>
              </a:ext>
            </a:extLst>
          </p:cNvPr>
          <p:cNvSpPr>
            <a:spLocks noGrp="1"/>
          </p:cNvSpPr>
          <p:nvPr>
            <p:ph type="ftr" sz="quarter" idx="11"/>
          </p:nvPr>
        </p:nvSpPr>
        <p:spPr/>
        <p:txBody>
          <a:bodyPr/>
          <a:lstStyle>
            <a:lvl1pPr>
              <a:defRPr>
                <a:solidFill>
                  <a:schemeClr val="tx1"/>
                </a:solidFill>
                <a:latin typeface="Barlow SemiBold" panose="00000700000000000000" pitchFamily="2" charset="0"/>
              </a:defRPr>
            </a:lvl1pPr>
          </a:lstStyle>
          <a:p>
            <a:r>
              <a:rPr lang="en-GB"/>
              <a:t>www.fcn.police.uk</a:t>
            </a:r>
          </a:p>
        </p:txBody>
      </p:sp>
      <p:sp>
        <p:nvSpPr>
          <p:cNvPr id="6" name="Slide Number Placeholder 5">
            <a:extLst>
              <a:ext uri="{FF2B5EF4-FFF2-40B4-BE49-F238E27FC236}">
                <a16:creationId xmlns:a16="http://schemas.microsoft.com/office/drawing/2014/main" id="{614144E0-0522-BB23-FD54-37403436AEAA}"/>
              </a:ext>
            </a:extLst>
          </p:cNvPr>
          <p:cNvSpPr>
            <a:spLocks noGrp="1"/>
          </p:cNvSpPr>
          <p:nvPr>
            <p:ph type="sldNum" sz="quarter" idx="12"/>
          </p:nvPr>
        </p:nvSpPr>
        <p:spPr/>
        <p:txBody>
          <a:bodyPr/>
          <a:lstStyle>
            <a:lvl1pPr>
              <a:defRPr sz="1400">
                <a:solidFill>
                  <a:schemeClr val="bg1"/>
                </a:solidFill>
                <a:latin typeface="Barlow SemiBold" panose="00000700000000000000" pitchFamily="2" charset="0"/>
              </a:defRPr>
            </a:lvl1pPr>
          </a:lstStyle>
          <a:p>
            <a:fld id="{9912F435-5973-4E28-9A39-337042D17C09}" type="slidenum">
              <a:rPr lang="en-GB" smtClean="0"/>
              <a:pPr/>
              <a:t>‹#›</a:t>
            </a:fld>
            <a:endParaRPr lang="en-GB"/>
          </a:p>
        </p:txBody>
      </p:sp>
      <p:pic>
        <p:nvPicPr>
          <p:cNvPr id="10" name="Picture 9" descr="A black background with white text&#10;&#10;Description automatically generated">
            <a:extLst>
              <a:ext uri="{FF2B5EF4-FFF2-40B4-BE49-F238E27FC236}">
                <a16:creationId xmlns:a16="http://schemas.microsoft.com/office/drawing/2014/main" id="{C70B4548-0243-6D0F-1E8D-A1B0203CE7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6333591"/>
            <a:ext cx="2876550" cy="448742"/>
          </a:xfrm>
          <a:prstGeom prst="rect">
            <a:avLst/>
          </a:prstGeom>
        </p:spPr>
      </p:pic>
    </p:spTree>
    <p:extLst>
      <p:ext uri="{BB962C8B-B14F-4D97-AF65-F5344CB8AC3E}">
        <p14:creationId xmlns:p14="http://schemas.microsoft.com/office/powerpoint/2010/main" val="237094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8" name="Picture 7" descr="A blue balloon with black background&#10;&#10;Description automatically generated">
            <a:extLst>
              <a:ext uri="{FF2B5EF4-FFF2-40B4-BE49-F238E27FC236}">
                <a16:creationId xmlns:a16="http://schemas.microsoft.com/office/drawing/2014/main" id="{BF4D5704-3F54-5E75-0450-89FA64A9DD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7378" y="5839162"/>
            <a:ext cx="1380772" cy="1764626"/>
          </a:xfrm>
          <a:prstGeom prst="rect">
            <a:avLst/>
          </a:prstGeom>
        </p:spPr>
      </p:pic>
      <p:sp>
        <p:nvSpPr>
          <p:cNvPr id="2" name="Title 1">
            <a:extLst>
              <a:ext uri="{FF2B5EF4-FFF2-40B4-BE49-F238E27FC236}">
                <a16:creationId xmlns:a16="http://schemas.microsoft.com/office/drawing/2014/main" id="{30C0C903-9F29-5796-26FC-36D94D5A2E2F}"/>
              </a:ext>
            </a:extLst>
          </p:cNvPr>
          <p:cNvSpPr>
            <a:spLocks noGrp="1"/>
          </p:cNvSpPr>
          <p:nvPr>
            <p:ph type="title"/>
          </p:nvPr>
        </p:nvSpPr>
        <p:spPr/>
        <p:txBody>
          <a:bodyPr>
            <a:normAutofit/>
          </a:bodyPr>
          <a:lstStyle>
            <a:lvl1pPr>
              <a:defRPr sz="6000">
                <a:latin typeface="Cormorant Garamond Medium" pitchFamily="2" charset="0"/>
                <a:ea typeface="Cormorant Garamond Medium"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AA1DE19-F935-91DB-3E85-B47F67003465}"/>
              </a:ext>
            </a:extLst>
          </p:cNvPr>
          <p:cNvSpPr>
            <a:spLocks noGrp="1"/>
          </p:cNvSpPr>
          <p:nvPr>
            <p:ph sz="half" idx="1"/>
          </p:nvPr>
        </p:nvSpPr>
        <p:spPr>
          <a:xfrm>
            <a:off x="838200" y="1825625"/>
            <a:ext cx="5181600" cy="4351338"/>
          </a:xfrm>
        </p:spPr>
        <p:txBody>
          <a:bodyPr/>
          <a:lstStyle>
            <a:lvl1pPr>
              <a:defRPr>
                <a:latin typeface="Open Sans" pitchFamily="2" charset="0"/>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300421E-6186-BE21-4CD6-A1773DA521F2}"/>
              </a:ext>
            </a:extLst>
          </p:cNvPr>
          <p:cNvSpPr>
            <a:spLocks noGrp="1"/>
          </p:cNvSpPr>
          <p:nvPr>
            <p:ph sz="half" idx="2"/>
          </p:nvPr>
        </p:nvSpPr>
        <p:spPr>
          <a:xfrm>
            <a:off x="6172200" y="1825625"/>
            <a:ext cx="5181600" cy="4351338"/>
          </a:xfrm>
        </p:spPr>
        <p:txBody>
          <a:bodyPr/>
          <a:lstStyle>
            <a:lvl1pPr>
              <a:defRPr>
                <a:latin typeface="Open Sans" pitchFamily="2" charset="0"/>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8B81AC0-B817-28D9-B33A-C29A18C9B25A}"/>
              </a:ext>
            </a:extLst>
          </p:cNvPr>
          <p:cNvSpPr>
            <a:spLocks noGrp="1"/>
          </p:cNvSpPr>
          <p:nvPr>
            <p:ph type="dt" sz="half" idx="10"/>
          </p:nvPr>
        </p:nvSpPr>
        <p:spPr/>
        <p:txBody>
          <a:bodyPr/>
          <a:lstStyle/>
          <a:p>
            <a:fld id="{39E0F893-17DC-4D56-B393-4A7DD7F23B2C}" type="datetimeFigureOut">
              <a:rPr lang="en-GB" smtClean="0"/>
              <a:t>09/03/2026</a:t>
            </a:fld>
            <a:endParaRPr lang="en-GB"/>
          </a:p>
        </p:txBody>
      </p:sp>
      <p:sp>
        <p:nvSpPr>
          <p:cNvPr id="6" name="Footer Placeholder 5">
            <a:extLst>
              <a:ext uri="{FF2B5EF4-FFF2-40B4-BE49-F238E27FC236}">
                <a16:creationId xmlns:a16="http://schemas.microsoft.com/office/drawing/2014/main" id="{905D447D-3A4E-D729-BA26-6DD75FA6B398}"/>
              </a:ext>
            </a:extLst>
          </p:cNvPr>
          <p:cNvSpPr>
            <a:spLocks noGrp="1"/>
          </p:cNvSpPr>
          <p:nvPr>
            <p:ph type="ftr" sz="quarter" idx="11"/>
          </p:nvPr>
        </p:nvSpPr>
        <p:spPr/>
        <p:txBody>
          <a:bodyPr/>
          <a:lstStyle>
            <a:lvl1pPr>
              <a:defRPr>
                <a:solidFill>
                  <a:schemeClr val="tx1"/>
                </a:solidFill>
                <a:latin typeface="Barlow SemiBold" panose="00000700000000000000" pitchFamily="2" charset="0"/>
              </a:defRPr>
            </a:lvl1pPr>
          </a:lstStyle>
          <a:p>
            <a:r>
              <a:rPr lang="en-GB"/>
              <a:t>www.fcn.police.uk</a:t>
            </a:r>
          </a:p>
        </p:txBody>
      </p:sp>
      <p:sp>
        <p:nvSpPr>
          <p:cNvPr id="7" name="Slide Number Placeholder 6">
            <a:extLst>
              <a:ext uri="{FF2B5EF4-FFF2-40B4-BE49-F238E27FC236}">
                <a16:creationId xmlns:a16="http://schemas.microsoft.com/office/drawing/2014/main" id="{A6FC5BC7-8286-0069-FF0F-D6845C1EC437}"/>
              </a:ext>
            </a:extLst>
          </p:cNvPr>
          <p:cNvSpPr>
            <a:spLocks noGrp="1"/>
          </p:cNvSpPr>
          <p:nvPr>
            <p:ph type="sldNum" sz="quarter" idx="12"/>
          </p:nvPr>
        </p:nvSpPr>
        <p:spPr/>
        <p:txBody>
          <a:bodyPr/>
          <a:lstStyle>
            <a:lvl1pPr>
              <a:defRPr sz="1400">
                <a:solidFill>
                  <a:schemeClr val="tx1"/>
                </a:solidFill>
                <a:latin typeface="Barlow SemiBold" panose="00000700000000000000" pitchFamily="2" charset="0"/>
              </a:defRPr>
            </a:lvl1pPr>
          </a:lstStyle>
          <a:p>
            <a:fld id="{14C77809-835C-4470-82E3-8D56C579437A}" type="slidenum">
              <a:rPr lang="en-GB" smtClean="0"/>
              <a:pPr/>
              <a:t>‹#›</a:t>
            </a:fld>
            <a:endParaRPr lang="en-GB"/>
          </a:p>
        </p:txBody>
      </p:sp>
      <p:pic>
        <p:nvPicPr>
          <p:cNvPr id="9" name="Picture 8" descr="A black background with white text&#10;&#10;Description automatically generated">
            <a:extLst>
              <a:ext uri="{FF2B5EF4-FFF2-40B4-BE49-F238E27FC236}">
                <a16:creationId xmlns:a16="http://schemas.microsoft.com/office/drawing/2014/main" id="{9633C931-6E8E-B49D-129E-C8F088181F8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9100" y="5987504"/>
            <a:ext cx="3371850" cy="526008"/>
          </a:xfrm>
          <a:prstGeom prst="rect">
            <a:avLst/>
          </a:prstGeom>
        </p:spPr>
      </p:pic>
    </p:spTree>
    <p:extLst>
      <p:ext uri="{BB962C8B-B14F-4D97-AF65-F5344CB8AC3E}">
        <p14:creationId xmlns:p14="http://schemas.microsoft.com/office/powerpoint/2010/main" val="2124628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2" name="Picture 11" descr="A blue light bulb with black background&#10;&#10;Description automatically generated">
            <a:extLst>
              <a:ext uri="{FF2B5EF4-FFF2-40B4-BE49-F238E27FC236}">
                <a16:creationId xmlns:a16="http://schemas.microsoft.com/office/drawing/2014/main" id="{8E466799-74C0-FA8F-92B4-2DE846536845}"/>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6019800" y="-1714979"/>
            <a:ext cx="8357126" cy="11432545"/>
          </a:xfrm>
          <a:prstGeom prst="rect">
            <a:avLst/>
          </a:prstGeom>
        </p:spPr>
      </p:pic>
      <p:sp>
        <p:nvSpPr>
          <p:cNvPr id="2" name="Title 1">
            <a:extLst>
              <a:ext uri="{FF2B5EF4-FFF2-40B4-BE49-F238E27FC236}">
                <a16:creationId xmlns:a16="http://schemas.microsoft.com/office/drawing/2014/main" id="{30C0C903-9F29-5796-26FC-36D94D5A2E2F}"/>
              </a:ext>
            </a:extLst>
          </p:cNvPr>
          <p:cNvSpPr>
            <a:spLocks noGrp="1"/>
          </p:cNvSpPr>
          <p:nvPr>
            <p:ph type="title"/>
          </p:nvPr>
        </p:nvSpPr>
        <p:spPr/>
        <p:txBody>
          <a:bodyPr>
            <a:normAutofit/>
          </a:bodyPr>
          <a:lstStyle>
            <a:lvl1pPr>
              <a:defRPr sz="6000">
                <a:latin typeface="Cormorant Garamond Medium" pitchFamily="2" charset="0"/>
                <a:ea typeface="Cormorant Garamond Medium"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AA1DE19-F935-91DB-3E85-B47F67003465}"/>
              </a:ext>
            </a:extLst>
          </p:cNvPr>
          <p:cNvSpPr>
            <a:spLocks noGrp="1"/>
          </p:cNvSpPr>
          <p:nvPr>
            <p:ph sz="half" idx="1"/>
          </p:nvPr>
        </p:nvSpPr>
        <p:spPr>
          <a:xfrm>
            <a:off x="838200" y="1825625"/>
            <a:ext cx="5181600" cy="4351338"/>
          </a:xfrm>
        </p:spPr>
        <p:txBody>
          <a:bodyPr/>
          <a:lstStyle>
            <a:lvl1pPr>
              <a:defRPr>
                <a:latin typeface="Open Sans" pitchFamily="2" charset="0"/>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300421E-6186-BE21-4CD6-A1773DA521F2}"/>
              </a:ext>
            </a:extLst>
          </p:cNvPr>
          <p:cNvSpPr>
            <a:spLocks noGrp="1"/>
          </p:cNvSpPr>
          <p:nvPr>
            <p:ph sz="half" idx="2"/>
          </p:nvPr>
        </p:nvSpPr>
        <p:spPr>
          <a:xfrm>
            <a:off x="6172200" y="1825625"/>
            <a:ext cx="5181600" cy="4351338"/>
          </a:xfrm>
        </p:spPr>
        <p:txBody>
          <a:bodyPr/>
          <a:lstStyle>
            <a:lvl1pPr>
              <a:defRPr>
                <a:latin typeface="Open Sans" pitchFamily="2" charset="0"/>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8B81AC0-B817-28D9-B33A-C29A18C9B25A}"/>
              </a:ext>
            </a:extLst>
          </p:cNvPr>
          <p:cNvSpPr>
            <a:spLocks noGrp="1"/>
          </p:cNvSpPr>
          <p:nvPr>
            <p:ph type="dt" sz="half" idx="10"/>
          </p:nvPr>
        </p:nvSpPr>
        <p:spPr/>
        <p:txBody>
          <a:bodyPr/>
          <a:lstStyle/>
          <a:p>
            <a:fld id="{39E0F893-17DC-4D56-B393-4A7DD7F23B2C}" type="datetimeFigureOut">
              <a:rPr lang="en-GB" smtClean="0"/>
              <a:t>09/03/2026</a:t>
            </a:fld>
            <a:endParaRPr lang="en-GB"/>
          </a:p>
        </p:txBody>
      </p:sp>
      <p:sp>
        <p:nvSpPr>
          <p:cNvPr id="6" name="Footer Placeholder 5">
            <a:extLst>
              <a:ext uri="{FF2B5EF4-FFF2-40B4-BE49-F238E27FC236}">
                <a16:creationId xmlns:a16="http://schemas.microsoft.com/office/drawing/2014/main" id="{905D447D-3A4E-D729-BA26-6DD75FA6B398}"/>
              </a:ext>
            </a:extLst>
          </p:cNvPr>
          <p:cNvSpPr>
            <a:spLocks noGrp="1"/>
          </p:cNvSpPr>
          <p:nvPr>
            <p:ph type="ftr" sz="quarter" idx="11"/>
          </p:nvPr>
        </p:nvSpPr>
        <p:spPr/>
        <p:txBody>
          <a:bodyPr/>
          <a:lstStyle>
            <a:lvl1pPr>
              <a:defRPr>
                <a:solidFill>
                  <a:schemeClr val="tx1"/>
                </a:solidFill>
                <a:latin typeface="Barlow SemiBold" panose="00000700000000000000" pitchFamily="2" charset="0"/>
              </a:defRPr>
            </a:lvl1pPr>
          </a:lstStyle>
          <a:p>
            <a:r>
              <a:rPr lang="en-GB"/>
              <a:t>www.fcn.police.uk</a:t>
            </a:r>
          </a:p>
        </p:txBody>
      </p:sp>
      <p:sp>
        <p:nvSpPr>
          <p:cNvPr id="7" name="Slide Number Placeholder 6">
            <a:extLst>
              <a:ext uri="{FF2B5EF4-FFF2-40B4-BE49-F238E27FC236}">
                <a16:creationId xmlns:a16="http://schemas.microsoft.com/office/drawing/2014/main" id="{A6FC5BC7-8286-0069-FF0F-D6845C1EC437}"/>
              </a:ext>
            </a:extLst>
          </p:cNvPr>
          <p:cNvSpPr>
            <a:spLocks noGrp="1"/>
          </p:cNvSpPr>
          <p:nvPr>
            <p:ph type="sldNum" sz="quarter" idx="12"/>
          </p:nvPr>
        </p:nvSpPr>
        <p:spPr/>
        <p:txBody>
          <a:bodyPr/>
          <a:lstStyle>
            <a:lvl1pPr>
              <a:defRPr sz="1400">
                <a:solidFill>
                  <a:schemeClr val="tx1"/>
                </a:solidFill>
                <a:latin typeface="Barlow SemiBold" panose="00000700000000000000" pitchFamily="2" charset="0"/>
              </a:defRPr>
            </a:lvl1pPr>
          </a:lstStyle>
          <a:p>
            <a:fld id="{9912F435-5973-4E28-9A39-337042D17C09}" type="slidenum">
              <a:rPr lang="en-GB" smtClean="0"/>
              <a:pPr/>
              <a:t>‹#›</a:t>
            </a:fld>
            <a:endParaRPr lang="en-GB"/>
          </a:p>
        </p:txBody>
      </p:sp>
      <p:pic>
        <p:nvPicPr>
          <p:cNvPr id="9" name="Picture 8" descr="A black background with white text&#10;&#10;Description automatically generated">
            <a:extLst>
              <a:ext uri="{FF2B5EF4-FFF2-40B4-BE49-F238E27FC236}">
                <a16:creationId xmlns:a16="http://schemas.microsoft.com/office/drawing/2014/main" id="{9633C931-6E8E-B49D-129E-C8F088181F8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9100" y="5987504"/>
            <a:ext cx="3371850" cy="526008"/>
          </a:xfrm>
          <a:prstGeom prst="rect">
            <a:avLst/>
          </a:prstGeom>
        </p:spPr>
      </p:pic>
    </p:spTree>
    <p:extLst>
      <p:ext uri="{BB962C8B-B14F-4D97-AF65-F5344CB8AC3E}">
        <p14:creationId xmlns:p14="http://schemas.microsoft.com/office/powerpoint/2010/main" val="4278808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6C66D4-185C-F37B-F2F4-CD92C95D9D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E8FC52-51A0-C32C-0D47-1B02DDCD73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062517-FDDE-C574-95E5-8B97C1696F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E0F893-17DC-4D56-B393-4A7DD7F23B2C}" type="datetimeFigureOut">
              <a:rPr lang="en-GB" smtClean="0"/>
              <a:t>09/03/2026</a:t>
            </a:fld>
            <a:endParaRPr lang="en-GB"/>
          </a:p>
        </p:txBody>
      </p:sp>
      <p:sp>
        <p:nvSpPr>
          <p:cNvPr id="5" name="Footer Placeholder 4">
            <a:extLst>
              <a:ext uri="{FF2B5EF4-FFF2-40B4-BE49-F238E27FC236}">
                <a16:creationId xmlns:a16="http://schemas.microsoft.com/office/drawing/2014/main" id="{31B1885F-B113-DE79-CE4A-BB4C1BD1F9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522AC76-2683-72A7-9AFD-F664EE4611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12F435-5973-4E28-9A39-337042D17C09}" type="slidenum">
              <a:rPr lang="en-GB" smtClean="0"/>
              <a:t>‹#›</a:t>
            </a:fld>
            <a:endParaRPr lang="en-GB"/>
          </a:p>
        </p:txBody>
      </p:sp>
    </p:spTree>
    <p:extLst>
      <p:ext uri="{BB962C8B-B14F-4D97-AF65-F5344CB8AC3E}">
        <p14:creationId xmlns:p14="http://schemas.microsoft.com/office/powerpoint/2010/main" val="13487453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www.ukas.com/resources/technical-bulletins/faq-forensic-science-regulator-code-of-practice-transition-to-version-2-for-fsa-mtp-101/"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hyperlink" Target="https://knowledgehub.group/group/home-office-biometrics-hob-strategic-matcher" TargetMode="External"/><Relationship Id="rId1" Type="http://schemas.openxmlformats.org/officeDocument/2006/relationships/slideLayout" Target="../slideLayouts/slideLayout1.xml"/><Relationship Id="rId6" Type="http://schemas.openxmlformats.org/officeDocument/2006/relationships/image" Target="../media/image26.emf"/><Relationship Id="rId5" Type="http://schemas.openxmlformats.org/officeDocument/2006/relationships/oleObject" Target="../embeddings/oleObject2.bin"/><Relationship Id="rId4" Type="http://schemas.openxmlformats.org/officeDocument/2006/relationships/image" Target="../media/image2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F3B5B-A4FE-ED79-FCBD-C4C9CE9C6ED2}"/>
              </a:ext>
            </a:extLst>
          </p:cNvPr>
          <p:cNvSpPr>
            <a:spLocks noGrp="1"/>
          </p:cNvSpPr>
          <p:nvPr>
            <p:ph type="ctrTitle"/>
          </p:nvPr>
        </p:nvSpPr>
        <p:spPr>
          <a:xfrm>
            <a:off x="6096000" y="0"/>
            <a:ext cx="5415388" cy="2387600"/>
          </a:xfrm>
        </p:spPr>
        <p:txBody>
          <a:bodyPr>
            <a:normAutofit/>
          </a:bodyPr>
          <a:lstStyle/>
          <a:p>
            <a:r>
              <a:rPr lang="en-GB"/>
              <a:t>Friction Ridge Detail Transition</a:t>
            </a:r>
          </a:p>
        </p:txBody>
      </p:sp>
      <p:sp>
        <p:nvSpPr>
          <p:cNvPr id="3" name="Subtitle 2">
            <a:extLst>
              <a:ext uri="{FF2B5EF4-FFF2-40B4-BE49-F238E27FC236}">
                <a16:creationId xmlns:a16="http://schemas.microsoft.com/office/drawing/2014/main" id="{24D3D6F3-5673-9AE0-BB6B-B88C2DB904C1}"/>
              </a:ext>
            </a:extLst>
          </p:cNvPr>
          <p:cNvSpPr>
            <a:spLocks noGrp="1"/>
          </p:cNvSpPr>
          <p:nvPr>
            <p:ph type="subTitle" idx="1"/>
          </p:nvPr>
        </p:nvSpPr>
        <p:spPr>
          <a:xfrm>
            <a:off x="6096000" y="2500419"/>
            <a:ext cx="5415388" cy="4051455"/>
          </a:xfrm>
        </p:spPr>
        <p:txBody>
          <a:bodyPr>
            <a:normAutofit/>
          </a:bodyPr>
          <a:lstStyle/>
          <a:p>
            <a:r>
              <a:rPr lang="en-GB"/>
              <a:t>Paul Roberts FCN</a:t>
            </a:r>
          </a:p>
          <a:p>
            <a:r>
              <a:rPr lang="en-GB"/>
              <a:t>Lisa Hall MPS</a:t>
            </a:r>
          </a:p>
          <a:p>
            <a:r>
              <a:rPr lang="en-GB"/>
              <a:t>Chris Davies FCN</a:t>
            </a:r>
          </a:p>
          <a:p>
            <a:r>
              <a:rPr lang="en-GB"/>
              <a:t>David Holme Cumbria</a:t>
            </a:r>
          </a:p>
        </p:txBody>
      </p:sp>
    </p:spTree>
    <p:extLst>
      <p:ext uri="{BB962C8B-B14F-4D97-AF65-F5344CB8AC3E}">
        <p14:creationId xmlns:p14="http://schemas.microsoft.com/office/powerpoint/2010/main" val="1366415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68932-90F7-63CE-BA32-CED9058699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F1487C-54F7-6F3D-150E-F54263EC35C2}"/>
              </a:ext>
            </a:extLst>
          </p:cNvPr>
          <p:cNvSpPr>
            <a:spLocks noGrp="1"/>
          </p:cNvSpPr>
          <p:nvPr>
            <p:ph type="ctrTitle"/>
          </p:nvPr>
        </p:nvSpPr>
        <p:spPr>
          <a:xfrm>
            <a:off x="2994870" y="1568741"/>
            <a:ext cx="9185945" cy="5027036"/>
          </a:xfrm>
        </p:spPr>
        <p:txBody>
          <a:bodyPr>
            <a:noAutofit/>
          </a:bodyPr>
          <a:lstStyle/>
          <a:p>
            <a:pPr algn="l"/>
            <a:r>
              <a:rPr lang="en-GB" sz="2000" b="1"/>
              <a:t>End to End Validation – what exactly does that mean in practice </a:t>
            </a:r>
            <a:br>
              <a:rPr lang="en-GB" sz="2000" b="1"/>
            </a:br>
            <a:br>
              <a:rPr lang="en-GB" sz="2000" b="1"/>
            </a:br>
            <a:r>
              <a:rPr lang="en-GB" sz="2000"/>
              <a:t>This needs to form part of your plan to achieve full compliance post transition if not already included</a:t>
            </a:r>
            <a:br>
              <a:rPr lang="en-GB" sz="2000"/>
            </a:br>
            <a:br>
              <a:rPr lang="en-GB" sz="2000"/>
            </a:br>
            <a:r>
              <a:rPr lang="en-GB" sz="2000"/>
              <a:t>This is only relevant to work carried out in the FRD Bureau</a:t>
            </a:r>
            <a:br>
              <a:rPr lang="en-GB" sz="2000"/>
            </a:br>
            <a:br>
              <a:rPr lang="en-GB" sz="2000"/>
            </a:br>
            <a:r>
              <a:rPr lang="en-GB" sz="2000"/>
              <a:t>At the most basic level it having a process for: Receipt – ACE – Reporting</a:t>
            </a:r>
            <a:br>
              <a:rPr lang="en-GB" sz="2000"/>
            </a:br>
            <a:br>
              <a:rPr lang="en-GB" sz="2000"/>
            </a:br>
            <a:r>
              <a:rPr lang="en-GB" sz="2000"/>
              <a:t>SOP’s need to cover each of the elements of the process from initial receipt to reporting results.</a:t>
            </a:r>
            <a:br>
              <a:rPr lang="en-GB" sz="2000"/>
            </a:br>
            <a:br>
              <a:rPr lang="en-GB" sz="2000"/>
            </a:br>
            <a:r>
              <a:rPr lang="en-GB" sz="2000"/>
              <a:t>The SOP’s are the Test Method and need to be Validated and this includes technical and supporting procedures i.e. handling between processes 	</a:t>
            </a:r>
            <a:br>
              <a:rPr lang="en-GB" sz="2000"/>
            </a:br>
            <a:br>
              <a:rPr lang="en-GB" sz="2000"/>
            </a:br>
            <a:r>
              <a:rPr lang="en-GB" sz="2000"/>
              <a:t>Validation must be completed using known source (GTD) material</a:t>
            </a:r>
            <a:br>
              <a:rPr lang="en-GB" sz="2000"/>
            </a:br>
            <a:br>
              <a:rPr lang="en-GB" sz="2000"/>
            </a:br>
            <a:endParaRPr lang="en-GB" sz="2000"/>
          </a:p>
        </p:txBody>
      </p:sp>
    </p:spTree>
    <p:extLst>
      <p:ext uri="{BB962C8B-B14F-4D97-AF65-F5344CB8AC3E}">
        <p14:creationId xmlns:p14="http://schemas.microsoft.com/office/powerpoint/2010/main" val="3369484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CE25E-A867-5FA3-6233-1FAC15E74B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97A156-C1FC-0435-8D4E-C967705B98E6}"/>
              </a:ext>
            </a:extLst>
          </p:cNvPr>
          <p:cNvSpPr>
            <a:spLocks noGrp="1"/>
          </p:cNvSpPr>
          <p:nvPr>
            <p:ph type="ctrTitle"/>
          </p:nvPr>
        </p:nvSpPr>
        <p:spPr>
          <a:xfrm>
            <a:off x="3186983" y="238539"/>
            <a:ext cx="9144000" cy="5308614"/>
          </a:xfrm>
        </p:spPr>
        <p:txBody>
          <a:bodyPr>
            <a:noAutofit/>
          </a:bodyPr>
          <a:lstStyle/>
          <a:p>
            <a:pPr algn="l"/>
            <a:br>
              <a:rPr lang="en-GB" sz="2000"/>
            </a:br>
            <a:br>
              <a:rPr lang="en-GB" sz="2000"/>
            </a:br>
            <a:endParaRPr lang="en-GB" sz="2000"/>
          </a:p>
        </p:txBody>
      </p:sp>
      <p:sp>
        <p:nvSpPr>
          <p:cNvPr id="5" name="TextBox 4">
            <a:extLst>
              <a:ext uri="{FF2B5EF4-FFF2-40B4-BE49-F238E27FC236}">
                <a16:creationId xmlns:a16="http://schemas.microsoft.com/office/drawing/2014/main" id="{D1826F7B-9DD3-FE49-B0CD-68CD38233662}"/>
              </a:ext>
            </a:extLst>
          </p:cNvPr>
          <p:cNvSpPr txBox="1"/>
          <p:nvPr/>
        </p:nvSpPr>
        <p:spPr>
          <a:xfrm>
            <a:off x="2940340" y="1419620"/>
            <a:ext cx="8510631" cy="4739759"/>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b="1">
                <a:latin typeface="Cormorant Garamond Medium" pitchFamily="2" charset="0"/>
                <a:cs typeface="+mj-cs"/>
              </a:rPr>
              <a:t>What does E2E Validation demonstrate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2400" b="1">
              <a:solidFill>
                <a:srgbClr val="FF0000"/>
              </a:solidFill>
              <a:latin typeface="Barlow SemiBold" panose="00000700000000000000" pitchFamily="2" charset="0"/>
            </a:endParaRPr>
          </a:p>
          <a:p>
            <a:pPr marL="342900" indent="-342900" algn="ctr">
              <a:lnSpc>
                <a:spcPct val="90000"/>
              </a:lnSpc>
              <a:spcBef>
                <a:spcPts val="1000"/>
              </a:spcBef>
              <a:buFont typeface="Arial" panose="020B0604020202020204" pitchFamily="34" charset="0"/>
              <a:buChar char="•"/>
              <a:defRPr/>
            </a:pPr>
            <a:r>
              <a:rPr kumimoji="0" lang="en-GB" sz="2400" b="1" i="0" u="none" strike="noStrike" kern="1200" cap="none" spc="0" normalizeH="0" baseline="0" noProof="0">
                <a:ln>
                  <a:noFill/>
                </a:ln>
                <a:solidFill>
                  <a:srgbClr val="FF0000"/>
                </a:solidFill>
                <a:effectLst/>
                <a:uLnTx/>
                <a:uFillTx/>
                <a:latin typeface="Barlow SemiBold" panose="00000700000000000000" pitchFamily="2" charset="0"/>
                <a:ea typeface="+mn-ea"/>
                <a:cs typeface="+mn-cs"/>
              </a:rPr>
              <a:t> </a:t>
            </a:r>
            <a:r>
              <a:rPr lang="en-GB" sz="2000">
                <a:latin typeface="Cormorant Garamond Medium" pitchFamily="2" charset="0"/>
                <a:cs typeface="+mj-cs"/>
              </a:rPr>
              <a:t>that a forensic method performs as intended for its specific operational use, meeting the needs of investigators, courts, and other end users.</a:t>
            </a:r>
          </a:p>
          <a:p>
            <a:pPr marL="342900" indent="-342900" algn="ctr">
              <a:lnSpc>
                <a:spcPct val="90000"/>
              </a:lnSpc>
              <a:spcBef>
                <a:spcPts val="1000"/>
              </a:spcBef>
              <a:buFont typeface="Arial" panose="020B0604020202020204" pitchFamily="34" charset="0"/>
              <a:buChar char="•"/>
              <a:defRPr/>
            </a:pPr>
            <a:r>
              <a:rPr lang="en-GB" sz="2000">
                <a:latin typeface="Cormorant Garamond Medium" pitchFamily="2" charset="0"/>
                <a:cs typeface="+mj-cs"/>
              </a:rPr>
              <a:t>that, through structured testing, an entire forensic method—from the very first input to the final output—</a:t>
            </a:r>
            <a:r>
              <a:rPr kumimoji="0" lang="en-GB" sz="2400" b="0" i="0" u="none" strike="noStrike" kern="1200" cap="none" spc="0" normalizeH="0" baseline="0" noProof="0">
                <a:ln>
                  <a:noFill/>
                </a:ln>
                <a:solidFill>
                  <a:srgbClr val="FF0000"/>
                </a:solidFill>
                <a:effectLst/>
                <a:uLnTx/>
                <a:uFillTx/>
                <a:latin typeface="Barlow SemiBold" panose="00000700000000000000" pitchFamily="2" charset="0"/>
                <a:ea typeface="+mn-ea"/>
                <a:cs typeface="+mn-cs"/>
              </a:rPr>
              <a:t>is </a:t>
            </a:r>
            <a:r>
              <a:rPr kumimoji="0" lang="en-GB" sz="2400" b="1" i="1" u="none" strike="noStrike" kern="1200" cap="none" spc="0" normalizeH="0" baseline="0" noProof="0">
                <a:ln>
                  <a:noFill/>
                </a:ln>
                <a:solidFill>
                  <a:srgbClr val="FF0000"/>
                </a:solidFill>
                <a:effectLst/>
                <a:uLnTx/>
                <a:uFillTx/>
                <a:latin typeface="Barlow SemiBold" panose="00000700000000000000" pitchFamily="2" charset="0"/>
                <a:ea typeface="+mn-ea"/>
                <a:cs typeface="+mn-cs"/>
              </a:rPr>
              <a:t>fit for its intended purpose</a:t>
            </a:r>
            <a:r>
              <a:rPr kumimoji="0" lang="en-GB" sz="2400" b="1" i="0" u="none" strike="noStrike" kern="1200" cap="none" spc="0" normalizeH="0" baseline="0" noProof="0">
                <a:ln>
                  <a:noFill/>
                </a:ln>
                <a:solidFill>
                  <a:srgbClr val="FF0000"/>
                </a:solidFill>
                <a:effectLst/>
                <a:uLnTx/>
                <a:uFillTx/>
                <a:latin typeface="Barlow SemiBold" panose="00000700000000000000" pitchFamily="2" charset="0"/>
                <a:ea typeface="+mn-ea"/>
                <a:cs typeface="+mn-cs"/>
              </a:rPr>
              <a:t> </a:t>
            </a:r>
            <a:r>
              <a:rPr kumimoji="0" lang="en-GB" sz="2400" b="0" i="0" u="none" strike="noStrike" kern="1200" cap="none" spc="0" normalizeH="0" baseline="0" noProof="0">
                <a:ln>
                  <a:noFill/>
                </a:ln>
                <a:solidFill>
                  <a:srgbClr val="FF0000"/>
                </a:solidFill>
                <a:effectLst/>
                <a:uLnTx/>
                <a:uFillTx/>
                <a:latin typeface="Barlow SemiBold" panose="00000700000000000000" pitchFamily="2" charset="0"/>
                <a:ea typeface="+mn-ea"/>
                <a:cs typeface="+mn-cs"/>
              </a:rPr>
              <a:t>and is reliable and robust.</a:t>
            </a:r>
          </a:p>
          <a:p>
            <a:pPr marL="342900" marR="0" lvl="0" indent="-3429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2000">
                <a:latin typeface="Cormorant Garamond Medium" pitchFamily="2" charset="0"/>
                <a:cs typeface="+mj-cs"/>
              </a:rPr>
              <a:t>that your SOPs, process, equipment, any forms and documentation used within the process of comparison are fit for purpose.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a:latin typeface="Cormorant Garamond Medium" pitchFamily="2" charset="0"/>
                <a:cs typeface="+mj-cs"/>
              </a:rPr>
              <a:t>It should include representative samples of the types of input the bureau typically receives for example lifts, digital images of marks and physical photographs where required.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srgbClr val="FF0000"/>
                </a:solidFill>
                <a:effectLst/>
                <a:uLnTx/>
                <a:uFillTx/>
                <a:latin typeface="Barlow SemiBold" panose="00000700000000000000" pitchFamily="2" charset="0"/>
                <a:ea typeface="+mn-ea"/>
                <a:cs typeface="+mn-cs"/>
              </a:rPr>
              <a:t> </a:t>
            </a:r>
          </a:p>
        </p:txBody>
      </p:sp>
    </p:spTree>
    <p:extLst>
      <p:ext uri="{BB962C8B-B14F-4D97-AF65-F5344CB8AC3E}">
        <p14:creationId xmlns:p14="http://schemas.microsoft.com/office/powerpoint/2010/main" val="4059006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DCD94-35B5-3304-FABE-60A32D6DB2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85C5DD-0149-10A4-510B-59BECB6E46D9}"/>
              </a:ext>
            </a:extLst>
          </p:cNvPr>
          <p:cNvSpPr>
            <a:spLocks noGrp="1"/>
          </p:cNvSpPr>
          <p:nvPr>
            <p:ph type="ctrTitle"/>
          </p:nvPr>
        </p:nvSpPr>
        <p:spPr>
          <a:xfrm>
            <a:off x="3186983" y="238539"/>
            <a:ext cx="9144000" cy="5308614"/>
          </a:xfrm>
        </p:spPr>
        <p:txBody>
          <a:bodyPr>
            <a:noAutofit/>
          </a:bodyPr>
          <a:lstStyle/>
          <a:p>
            <a:pPr algn="l"/>
            <a:br>
              <a:rPr lang="en-GB" sz="2000"/>
            </a:br>
            <a:br>
              <a:rPr lang="en-GB" sz="2000"/>
            </a:br>
            <a:endParaRPr lang="en-GB" sz="2000"/>
          </a:p>
        </p:txBody>
      </p:sp>
      <p:sp>
        <p:nvSpPr>
          <p:cNvPr id="5" name="TextBox 4">
            <a:extLst>
              <a:ext uri="{FF2B5EF4-FFF2-40B4-BE49-F238E27FC236}">
                <a16:creationId xmlns:a16="http://schemas.microsoft.com/office/drawing/2014/main" id="{3CBAF233-9B31-AF9B-8BD6-2AC2A06814D1}"/>
              </a:ext>
            </a:extLst>
          </p:cNvPr>
          <p:cNvSpPr txBox="1"/>
          <p:nvPr/>
        </p:nvSpPr>
        <p:spPr>
          <a:xfrm>
            <a:off x="3279261" y="622666"/>
            <a:ext cx="8510631" cy="6092950"/>
          </a:xfrm>
          <a:prstGeom prst="rect">
            <a:avLst/>
          </a:prstGeom>
          <a:noFill/>
        </p:spPr>
        <p:txBody>
          <a:bodyPr wrap="square">
            <a:spAutoFit/>
          </a:bodyPr>
          <a:lstStyle/>
          <a:p>
            <a:pPr algn="ctr">
              <a:lnSpc>
                <a:spcPct val="90000"/>
              </a:lnSpc>
              <a:spcBef>
                <a:spcPts val="1000"/>
              </a:spcBef>
              <a:defRPr/>
            </a:pPr>
            <a:r>
              <a:rPr lang="en-GB" sz="2000" b="1">
                <a:latin typeface="Cormorant Garamond Medium" pitchFamily="2" charset="0"/>
                <a:cs typeface="+mj-cs"/>
              </a:rPr>
              <a:t>End to end should include:</a:t>
            </a:r>
          </a:p>
          <a:p>
            <a:pPr marL="457200" lvl="0" indent="-457200">
              <a:buFont typeface="+mj-lt"/>
              <a:buAutoNum type="arabicPeriod"/>
            </a:pPr>
            <a:r>
              <a:rPr lang="en-GB" sz="2000">
                <a:latin typeface="Cormorant Garamond Medium" pitchFamily="2" charset="0"/>
                <a:cs typeface="+mj-cs"/>
              </a:rPr>
              <a:t>Case intake, request review and acceptance criteria</a:t>
            </a:r>
          </a:p>
          <a:p>
            <a:pPr marL="457200" lvl="0" indent="-457200">
              <a:buFont typeface="+mj-lt"/>
              <a:buAutoNum type="arabicPeriod"/>
            </a:pPr>
            <a:r>
              <a:rPr lang="en-GB" sz="2000">
                <a:latin typeface="Cormorant Garamond Medium" pitchFamily="2" charset="0"/>
                <a:cs typeface="+mj-cs"/>
              </a:rPr>
              <a:t>Exhibit handling &amp; chain of custody</a:t>
            </a:r>
          </a:p>
          <a:p>
            <a:pPr marL="457200" lvl="0" indent="-457200">
              <a:buFont typeface="+mj-lt"/>
              <a:buAutoNum type="arabicPeriod"/>
            </a:pPr>
            <a:r>
              <a:rPr lang="en-GB" sz="2000">
                <a:latin typeface="Cormorant Garamond Medium" pitchFamily="2" charset="0"/>
                <a:cs typeface="+mj-cs"/>
              </a:rPr>
              <a:t>Imaging &amp; preparation of material for examination. Should be ensuring you staff have the tools and knowledge to prepare lifts, use edit tools, enhancement tools or digitise lifts etc.</a:t>
            </a:r>
          </a:p>
          <a:p>
            <a:pPr marL="457200" lvl="0" indent="-457200">
              <a:buFont typeface="+mj-lt"/>
              <a:buAutoNum type="arabicPeriod"/>
            </a:pPr>
            <a:r>
              <a:rPr lang="en-GB" sz="2000">
                <a:latin typeface="Cormorant Garamond Medium" pitchFamily="2" charset="0"/>
                <a:cs typeface="+mj-cs"/>
              </a:rPr>
              <a:t>Comparison methodology (ACE‑V etc.) Repeatable, robust outcomes</a:t>
            </a:r>
          </a:p>
          <a:p>
            <a:pPr marL="457200" lvl="0" indent="-457200">
              <a:buFont typeface="+mj-lt"/>
              <a:buAutoNum type="arabicPeriod"/>
            </a:pPr>
            <a:r>
              <a:rPr lang="en-GB" sz="2000">
                <a:latin typeface="Cormorant Garamond Medium" pitchFamily="2" charset="0"/>
                <a:cs typeface="+mj-cs"/>
              </a:rPr>
              <a:t>AFIS/algorithm components, at a basic level it should include the process of reviewing for suitability for search and adding to IDENT 1. If search within scope further validation is required.  </a:t>
            </a:r>
          </a:p>
          <a:p>
            <a:pPr marL="457200" lvl="0" indent="-457200">
              <a:buFont typeface="+mj-lt"/>
              <a:buAutoNum type="arabicPeriod"/>
            </a:pPr>
            <a:r>
              <a:rPr lang="en-GB" sz="2000">
                <a:latin typeface="Cormorant Garamond Medium" pitchFamily="2" charset="0"/>
                <a:cs typeface="+mj-cs"/>
              </a:rPr>
              <a:t>Evaluation, review, open and blind verification, including any documentation used</a:t>
            </a:r>
          </a:p>
          <a:p>
            <a:pPr marL="457200" lvl="0" indent="-457200">
              <a:buFont typeface="+mj-lt"/>
              <a:buAutoNum type="arabicPeriod"/>
            </a:pPr>
            <a:r>
              <a:rPr lang="en-GB" sz="2000">
                <a:latin typeface="Cormorant Garamond Medium" pitchFamily="2" charset="0"/>
                <a:cs typeface="+mj-cs"/>
              </a:rPr>
              <a:t>Reporting, update systems or complete accurate documents using correct terminology</a:t>
            </a:r>
          </a:p>
          <a:p>
            <a:pPr marL="457200" lvl="0" indent="-457200">
              <a:buFont typeface="+mj-lt"/>
              <a:buAutoNum type="arabicPeriod"/>
            </a:pPr>
            <a:r>
              <a:rPr lang="en-GB" sz="2000">
                <a:latin typeface="Cormorant Garamond Medium" pitchFamily="2" charset="0"/>
                <a:cs typeface="+mj-cs"/>
              </a:rPr>
              <a:t>Additional Quality assurance measures i.e. peer review of reports</a:t>
            </a:r>
          </a:p>
          <a:p>
            <a:pPr marL="457200" lvl="0" indent="-457200">
              <a:buFont typeface="+mj-lt"/>
              <a:buAutoNum type="arabicPeriod"/>
            </a:pPr>
            <a:r>
              <a:rPr lang="en-GB" sz="2000">
                <a:latin typeface="Cormorant Garamond Medium" pitchFamily="2" charset="0"/>
                <a:cs typeface="+mj-cs"/>
              </a:rPr>
              <a:t>Equipment &amp; environmental controls. Ensure equipment is calibrated and the validation should </a:t>
            </a:r>
            <a:r>
              <a:rPr lang="en-GB" sz="2000" dirty="0">
                <a:latin typeface="Cormorant Garamond Medium" pitchFamily="2" charset="0"/>
                <a:cs typeface="+mj-cs"/>
              </a:rPr>
              <a:t>demonstrate</a:t>
            </a:r>
            <a:r>
              <a:rPr lang="en-GB" sz="2000">
                <a:latin typeface="Cormorant Garamond Medium" pitchFamily="2" charset="0"/>
                <a:cs typeface="+mj-cs"/>
              </a:rPr>
              <a:t> it is fit for purpose. Equipment should deliver a repeatable product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srgbClr val="FF0000"/>
                </a:solidFill>
                <a:effectLst/>
                <a:uLnTx/>
                <a:uFillTx/>
                <a:latin typeface="Barlow SemiBold" panose="00000700000000000000" pitchFamily="2" charset="0"/>
                <a:ea typeface="+mn-ea"/>
                <a:cs typeface="+mn-cs"/>
              </a:rPr>
              <a:t> </a:t>
            </a:r>
          </a:p>
        </p:txBody>
      </p:sp>
    </p:spTree>
    <p:extLst>
      <p:ext uri="{BB962C8B-B14F-4D97-AF65-F5344CB8AC3E}">
        <p14:creationId xmlns:p14="http://schemas.microsoft.com/office/powerpoint/2010/main" val="803991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A114D-8E5F-896D-A4E5-957E0EB1F094}"/>
              </a:ext>
            </a:extLst>
          </p:cNvPr>
          <p:cNvSpPr>
            <a:spLocks noGrp="1"/>
          </p:cNvSpPr>
          <p:nvPr>
            <p:ph type="ctrTitle"/>
          </p:nvPr>
        </p:nvSpPr>
        <p:spPr>
          <a:xfrm>
            <a:off x="3610923" y="379561"/>
            <a:ext cx="8506912" cy="3367377"/>
          </a:xfrm>
        </p:spPr>
        <p:txBody>
          <a:bodyPr>
            <a:noAutofit/>
          </a:bodyPr>
          <a:lstStyle/>
          <a:p>
            <a:pPr algn="l"/>
            <a:r>
              <a:rPr lang="en-GB" sz="2000" b="1"/>
              <a:t>Process requirements of Version 2 that you need to consider and evidence:</a:t>
            </a:r>
            <a:br>
              <a:rPr lang="en-GB" sz="2000" b="1"/>
            </a:br>
            <a:br>
              <a:rPr lang="en-GB" sz="3600"/>
            </a:br>
            <a:br>
              <a:rPr lang="en-GB" sz="3600"/>
            </a:br>
            <a:br>
              <a:rPr lang="en-GB" sz="3600"/>
            </a:br>
            <a:br>
              <a:rPr lang="en-GB" sz="3600"/>
            </a:br>
            <a:endParaRPr lang="en-GB" sz="3600"/>
          </a:p>
        </p:txBody>
      </p:sp>
      <p:graphicFrame>
        <p:nvGraphicFramePr>
          <p:cNvPr id="3" name="Table 2">
            <a:extLst>
              <a:ext uri="{FF2B5EF4-FFF2-40B4-BE49-F238E27FC236}">
                <a16:creationId xmlns:a16="http://schemas.microsoft.com/office/drawing/2014/main" id="{D3531B87-F175-F2A9-9387-BA27CE10D13F}"/>
              </a:ext>
            </a:extLst>
          </p:cNvPr>
          <p:cNvGraphicFramePr>
            <a:graphicFrameLocks noGrp="1"/>
          </p:cNvGraphicFramePr>
          <p:nvPr>
            <p:extLst>
              <p:ext uri="{D42A27DB-BD31-4B8C-83A1-F6EECF244321}">
                <p14:modId xmlns:p14="http://schemas.microsoft.com/office/powerpoint/2010/main" val="3331995801"/>
              </p:ext>
            </p:extLst>
          </p:nvPr>
        </p:nvGraphicFramePr>
        <p:xfrm>
          <a:off x="3434494" y="1534863"/>
          <a:ext cx="8228419" cy="5111101"/>
        </p:xfrm>
        <a:graphic>
          <a:graphicData uri="http://schemas.openxmlformats.org/drawingml/2006/table">
            <a:tbl>
              <a:tblPr>
                <a:tableStyleId>{5C22544A-7EE6-4342-B048-85BDC9FD1C3A}</a:tableStyleId>
              </a:tblPr>
              <a:tblGrid>
                <a:gridCol w="1002689">
                  <a:extLst>
                    <a:ext uri="{9D8B030D-6E8A-4147-A177-3AD203B41FA5}">
                      <a16:colId xmlns:a16="http://schemas.microsoft.com/office/drawing/2014/main" val="1701149495"/>
                    </a:ext>
                  </a:extLst>
                </a:gridCol>
                <a:gridCol w="7225730">
                  <a:extLst>
                    <a:ext uri="{9D8B030D-6E8A-4147-A177-3AD203B41FA5}">
                      <a16:colId xmlns:a16="http://schemas.microsoft.com/office/drawing/2014/main" val="956080827"/>
                    </a:ext>
                  </a:extLst>
                </a:gridCol>
              </a:tblGrid>
              <a:tr h="341570">
                <a:tc>
                  <a:txBody>
                    <a:bodyPr/>
                    <a:lstStyle/>
                    <a:p>
                      <a:pPr algn="ctr" fontAlgn="t"/>
                      <a:r>
                        <a:rPr lang="en-GB" sz="900" u="none" strike="noStrike">
                          <a:solidFill>
                            <a:schemeClr val="tx1"/>
                          </a:solidFill>
                          <a:effectLst/>
                        </a:rPr>
                        <a:t>CLAUSE</a:t>
                      </a:r>
                      <a:endParaRPr lang="en-GB" sz="900" b="1" i="0" u="none" strike="noStrike">
                        <a:solidFill>
                          <a:schemeClr val="tx1"/>
                        </a:solidFill>
                        <a:effectLst/>
                        <a:latin typeface="Arial" panose="020B0604020202020204" pitchFamily="34" charset="0"/>
                      </a:endParaRPr>
                    </a:p>
                  </a:txBody>
                  <a:tcPr marL="5131" marR="5131" marT="5131" marB="0"/>
                </a:tc>
                <a:tc>
                  <a:txBody>
                    <a:bodyPr/>
                    <a:lstStyle/>
                    <a:p>
                      <a:pPr algn="l" fontAlgn="t"/>
                      <a:r>
                        <a:rPr lang="en-GB" sz="1100" b="1" u="none" strike="noStrike">
                          <a:solidFill>
                            <a:schemeClr val="tx1"/>
                          </a:solidFill>
                          <a:effectLst/>
                        </a:rPr>
                        <a:t>ACTIVITY / CONSIDERATION</a:t>
                      </a:r>
                      <a:endParaRPr lang="en-GB" sz="1100" b="1" i="0" u="none" strike="noStrike">
                        <a:solidFill>
                          <a:schemeClr val="tx1"/>
                        </a:solidFill>
                        <a:effectLst/>
                        <a:latin typeface="Arial" panose="020B0604020202020204" pitchFamily="34" charset="0"/>
                      </a:endParaRPr>
                    </a:p>
                  </a:txBody>
                  <a:tcPr marL="5131" marR="5131" marT="5131" marB="0"/>
                </a:tc>
                <a:extLst>
                  <a:ext uri="{0D108BD9-81ED-4DB2-BD59-A6C34878D82A}">
                    <a16:rowId xmlns:a16="http://schemas.microsoft.com/office/drawing/2014/main" val="1485399585"/>
                  </a:ext>
                </a:extLst>
              </a:tr>
              <a:tr h="179773">
                <a:tc>
                  <a:txBody>
                    <a:bodyPr/>
                    <a:lstStyle/>
                    <a:p>
                      <a:pPr algn="ctr" fontAlgn="t"/>
                      <a:r>
                        <a:rPr lang="en-GB" sz="900" u="none" strike="noStrike">
                          <a:solidFill>
                            <a:schemeClr val="tx1"/>
                          </a:solidFill>
                          <a:effectLst/>
                        </a:rPr>
                        <a:t>96</a:t>
                      </a:r>
                      <a:endParaRPr lang="en-GB" sz="900" b="1" i="0" u="none" strike="noStrike">
                        <a:solidFill>
                          <a:schemeClr val="tx1"/>
                        </a:solidFill>
                        <a:effectLst/>
                        <a:latin typeface="Arial" panose="020B0604020202020204" pitchFamily="34" charset="0"/>
                      </a:endParaRPr>
                    </a:p>
                  </a:txBody>
                  <a:tcPr marL="5131" marR="5131" marT="5131" marB="0"/>
                </a:tc>
                <a:tc>
                  <a:txBody>
                    <a:bodyPr/>
                    <a:lstStyle/>
                    <a:p>
                      <a:pPr algn="l" fontAlgn="t"/>
                      <a:r>
                        <a:rPr lang="en-GB" sz="1100" b="1" u="none" strike="noStrike">
                          <a:solidFill>
                            <a:schemeClr val="tx1"/>
                          </a:solidFill>
                          <a:effectLst/>
                        </a:rPr>
                        <a:t>Friction ridge detail: comparison</a:t>
                      </a:r>
                      <a:endParaRPr lang="en-GB" sz="1100" b="1" i="0" u="none" strike="noStrike">
                        <a:solidFill>
                          <a:schemeClr val="tx1"/>
                        </a:solidFill>
                        <a:effectLst/>
                        <a:latin typeface="Arial" panose="020B0604020202020204" pitchFamily="34" charset="0"/>
                      </a:endParaRPr>
                    </a:p>
                  </a:txBody>
                  <a:tcPr marL="5131" marR="5131" marT="5131" marB="0"/>
                </a:tc>
                <a:extLst>
                  <a:ext uri="{0D108BD9-81ED-4DB2-BD59-A6C34878D82A}">
                    <a16:rowId xmlns:a16="http://schemas.microsoft.com/office/drawing/2014/main" val="1641183286"/>
                  </a:ext>
                </a:extLst>
              </a:tr>
              <a:tr h="221721">
                <a:tc>
                  <a:txBody>
                    <a:bodyPr/>
                    <a:lstStyle/>
                    <a:p>
                      <a:pPr algn="ctr" fontAlgn="t"/>
                      <a:r>
                        <a:rPr lang="en-GB" sz="900" u="none" strike="noStrike">
                          <a:solidFill>
                            <a:schemeClr val="tx1"/>
                          </a:solidFill>
                          <a:effectLst/>
                        </a:rPr>
                        <a:t>96.2</a:t>
                      </a:r>
                      <a:endParaRPr lang="en-GB" sz="900" b="0" i="0" u="none" strike="noStrike">
                        <a:solidFill>
                          <a:schemeClr val="tx1"/>
                        </a:solidFill>
                        <a:effectLst/>
                        <a:latin typeface="Arial" panose="020B0604020202020204" pitchFamily="34" charset="0"/>
                      </a:endParaRPr>
                    </a:p>
                  </a:txBody>
                  <a:tcPr marL="5131" marR="5131" marT="5131" marB="0"/>
                </a:tc>
                <a:tc>
                  <a:txBody>
                    <a:bodyPr/>
                    <a:lstStyle/>
                    <a:p>
                      <a:pPr algn="l" fontAlgn="t"/>
                      <a:r>
                        <a:rPr lang="en-GB" sz="1100" b="1" u="none" strike="noStrike">
                          <a:solidFill>
                            <a:schemeClr val="tx1"/>
                          </a:solidFill>
                          <a:effectLst/>
                        </a:rPr>
                        <a:t>Update current SOP’s to reflect the new terminology  </a:t>
                      </a:r>
                      <a:endParaRPr lang="en-GB" sz="1100" b="1" i="0" u="none" strike="noStrike">
                        <a:solidFill>
                          <a:schemeClr val="tx1"/>
                        </a:solidFill>
                        <a:effectLst/>
                        <a:latin typeface="Arial" panose="020B0604020202020204" pitchFamily="34" charset="0"/>
                      </a:endParaRPr>
                    </a:p>
                  </a:txBody>
                  <a:tcPr marL="5131" marR="5131" marT="5131" marB="0"/>
                </a:tc>
                <a:extLst>
                  <a:ext uri="{0D108BD9-81ED-4DB2-BD59-A6C34878D82A}">
                    <a16:rowId xmlns:a16="http://schemas.microsoft.com/office/drawing/2014/main" val="1669668911"/>
                  </a:ext>
                </a:extLst>
              </a:tr>
              <a:tr h="413022">
                <a:tc>
                  <a:txBody>
                    <a:bodyPr/>
                    <a:lstStyle/>
                    <a:p>
                      <a:pPr algn="ctr" fontAlgn="t"/>
                      <a:r>
                        <a:rPr lang="en-GB" sz="900" u="none" strike="noStrike">
                          <a:solidFill>
                            <a:schemeClr val="tx1"/>
                          </a:solidFill>
                          <a:effectLst/>
                        </a:rPr>
                        <a:t>96.3.3</a:t>
                      </a:r>
                      <a:endParaRPr lang="en-GB" sz="900" b="0" i="0" u="none" strike="noStrike">
                        <a:solidFill>
                          <a:schemeClr val="tx1"/>
                        </a:solidFill>
                        <a:effectLst/>
                        <a:latin typeface="Arial" panose="020B0604020202020204" pitchFamily="34" charset="0"/>
                      </a:endParaRPr>
                    </a:p>
                  </a:txBody>
                  <a:tcPr marL="5131" marR="5131" marT="5131" marB="0"/>
                </a:tc>
                <a:tc>
                  <a:txBody>
                    <a:bodyPr/>
                    <a:lstStyle/>
                    <a:p>
                      <a:pPr algn="l" fontAlgn="t"/>
                      <a:r>
                        <a:rPr lang="en-GB" sz="1100" b="1" u="none" strike="noStrike">
                          <a:solidFill>
                            <a:schemeClr val="tx1"/>
                          </a:solidFill>
                          <a:effectLst/>
                        </a:rPr>
                        <a:t>Procedures to include the requirement for all sources of FRD to be incorporated into initial and ongoing competence assessment  </a:t>
                      </a:r>
                      <a:endParaRPr lang="en-GB" sz="1100" b="1" i="0" u="none" strike="noStrike">
                        <a:solidFill>
                          <a:schemeClr val="tx1"/>
                        </a:solidFill>
                        <a:effectLst/>
                        <a:latin typeface="Arial" panose="020B0604020202020204" pitchFamily="34" charset="0"/>
                      </a:endParaRPr>
                    </a:p>
                  </a:txBody>
                  <a:tcPr marL="5131" marR="5131" marT="5131" marB="0"/>
                </a:tc>
                <a:extLst>
                  <a:ext uri="{0D108BD9-81ED-4DB2-BD59-A6C34878D82A}">
                    <a16:rowId xmlns:a16="http://schemas.microsoft.com/office/drawing/2014/main" val="1044129796"/>
                  </a:ext>
                </a:extLst>
              </a:tr>
              <a:tr h="227713">
                <a:tc>
                  <a:txBody>
                    <a:bodyPr/>
                    <a:lstStyle/>
                    <a:p>
                      <a:pPr algn="ctr" fontAlgn="t"/>
                      <a:r>
                        <a:rPr lang="en-GB" sz="900" u="none" strike="noStrike">
                          <a:solidFill>
                            <a:schemeClr val="tx1"/>
                          </a:solidFill>
                          <a:effectLst/>
                        </a:rPr>
                        <a:t>96.6.1</a:t>
                      </a:r>
                      <a:endParaRPr lang="en-GB" sz="900" b="0" i="0" u="none" strike="noStrike">
                        <a:solidFill>
                          <a:schemeClr val="tx1"/>
                        </a:solidFill>
                        <a:effectLst/>
                        <a:latin typeface="Arial" panose="020B0604020202020204" pitchFamily="34" charset="0"/>
                      </a:endParaRPr>
                    </a:p>
                  </a:txBody>
                  <a:tcPr marL="5131" marR="5131" marT="5131" marB="0"/>
                </a:tc>
                <a:tc>
                  <a:txBody>
                    <a:bodyPr/>
                    <a:lstStyle/>
                    <a:p>
                      <a:pPr algn="l" fontAlgn="t"/>
                      <a:r>
                        <a:rPr lang="en-GB" sz="1100" b="1" u="none" strike="noStrike">
                          <a:solidFill>
                            <a:schemeClr val="tx1"/>
                          </a:solidFill>
                          <a:effectLst/>
                        </a:rPr>
                        <a:t> Procedures to describes the FSA sub-activities/services of this FSA </a:t>
                      </a:r>
                      <a:endParaRPr lang="en-GB" sz="1100" b="1" i="0" u="none" strike="noStrike">
                        <a:solidFill>
                          <a:schemeClr val="tx1"/>
                        </a:solidFill>
                        <a:effectLst/>
                        <a:latin typeface="Arial" panose="020B0604020202020204" pitchFamily="34" charset="0"/>
                      </a:endParaRPr>
                    </a:p>
                  </a:txBody>
                  <a:tcPr marL="5131" marR="5131" marT="5131" marB="0"/>
                </a:tc>
                <a:extLst>
                  <a:ext uri="{0D108BD9-81ED-4DB2-BD59-A6C34878D82A}">
                    <a16:rowId xmlns:a16="http://schemas.microsoft.com/office/drawing/2014/main" val="1701173918"/>
                  </a:ext>
                </a:extLst>
              </a:tr>
              <a:tr h="383517">
                <a:tc>
                  <a:txBody>
                    <a:bodyPr/>
                    <a:lstStyle/>
                    <a:p>
                      <a:pPr algn="ctr" fontAlgn="t"/>
                      <a:r>
                        <a:rPr lang="en-GB" sz="900" u="none" strike="noStrike">
                          <a:solidFill>
                            <a:schemeClr val="tx1"/>
                          </a:solidFill>
                          <a:effectLst/>
                        </a:rPr>
                        <a:t>96.6.2</a:t>
                      </a:r>
                      <a:endParaRPr lang="en-GB" sz="900" b="0" i="0" u="none" strike="noStrike">
                        <a:solidFill>
                          <a:schemeClr val="tx1"/>
                        </a:solidFill>
                        <a:effectLst/>
                        <a:latin typeface="Arial" panose="020B0604020202020204" pitchFamily="34" charset="0"/>
                      </a:endParaRPr>
                    </a:p>
                  </a:txBody>
                  <a:tcPr marL="5131" marR="5131" marT="5131" marB="0"/>
                </a:tc>
                <a:tc>
                  <a:txBody>
                    <a:bodyPr/>
                    <a:lstStyle/>
                    <a:p>
                      <a:pPr algn="l" fontAlgn="t"/>
                      <a:r>
                        <a:rPr lang="en-GB" sz="1100" b="1" u="none" strike="noStrike">
                          <a:solidFill>
                            <a:schemeClr val="tx1"/>
                          </a:solidFill>
                          <a:effectLst/>
                        </a:rPr>
                        <a:t>Evidence that demonstrates that all sources of friction ridge detail are included within validation exercises. </a:t>
                      </a:r>
                      <a:endParaRPr lang="en-GB" sz="1100" b="1" i="0" u="none" strike="noStrike">
                        <a:solidFill>
                          <a:schemeClr val="tx1"/>
                        </a:solidFill>
                        <a:effectLst/>
                        <a:latin typeface="Arial" panose="020B0604020202020204" pitchFamily="34" charset="0"/>
                      </a:endParaRPr>
                    </a:p>
                  </a:txBody>
                  <a:tcPr marL="5131" marR="5131" marT="5131" marB="0"/>
                </a:tc>
                <a:extLst>
                  <a:ext uri="{0D108BD9-81ED-4DB2-BD59-A6C34878D82A}">
                    <a16:rowId xmlns:a16="http://schemas.microsoft.com/office/drawing/2014/main" val="811850708"/>
                  </a:ext>
                </a:extLst>
              </a:tr>
              <a:tr h="251682">
                <a:tc>
                  <a:txBody>
                    <a:bodyPr/>
                    <a:lstStyle/>
                    <a:p>
                      <a:pPr algn="ctr" fontAlgn="t"/>
                      <a:r>
                        <a:rPr lang="en-GB" sz="900" u="none" strike="noStrike">
                          <a:solidFill>
                            <a:schemeClr val="tx1"/>
                          </a:solidFill>
                          <a:effectLst/>
                        </a:rPr>
                        <a:t> </a:t>
                      </a:r>
                      <a:endParaRPr lang="en-GB" sz="900" b="0" i="0" u="none" strike="noStrike">
                        <a:solidFill>
                          <a:schemeClr val="tx1"/>
                        </a:solidFill>
                        <a:effectLst/>
                        <a:latin typeface="Arial" panose="020B0604020202020204" pitchFamily="34" charset="0"/>
                      </a:endParaRPr>
                    </a:p>
                  </a:txBody>
                  <a:tcPr marL="5131" marR="5131" marT="5131" marB="0"/>
                </a:tc>
                <a:tc>
                  <a:txBody>
                    <a:bodyPr/>
                    <a:lstStyle/>
                    <a:p>
                      <a:pPr algn="l" fontAlgn="t"/>
                      <a:r>
                        <a:rPr lang="en-GB" sz="1100" b="1" u="none" strike="noStrike">
                          <a:solidFill>
                            <a:schemeClr val="tx1"/>
                          </a:solidFill>
                          <a:effectLst/>
                        </a:rPr>
                        <a:t>If searching is in scope of accreditation must have a process for managing software updates </a:t>
                      </a:r>
                      <a:endParaRPr lang="en-GB" sz="1100" b="1" i="0" u="none" strike="noStrike">
                        <a:solidFill>
                          <a:schemeClr val="tx1"/>
                        </a:solidFill>
                        <a:effectLst/>
                        <a:latin typeface="Arial" panose="020B0604020202020204" pitchFamily="34" charset="0"/>
                      </a:endParaRPr>
                    </a:p>
                  </a:txBody>
                  <a:tcPr marL="5131" marR="5131" marT="5131" marB="0"/>
                </a:tc>
                <a:extLst>
                  <a:ext uri="{0D108BD9-81ED-4DB2-BD59-A6C34878D82A}">
                    <a16:rowId xmlns:a16="http://schemas.microsoft.com/office/drawing/2014/main" val="343877342"/>
                  </a:ext>
                </a:extLst>
              </a:tr>
              <a:tr h="215729">
                <a:tc>
                  <a:txBody>
                    <a:bodyPr/>
                    <a:lstStyle/>
                    <a:p>
                      <a:pPr algn="ctr" fontAlgn="t"/>
                      <a:r>
                        <a:rPr lang="en-GB" sz="900" u="none" strike="noStrike">
                          <a:solidFill>
                            <a:schemeClr val="tx1"/>
                          </a:solidFill>
                          <a:effectLst/>
                        </a:rPr>
                        <a:t>96.7.2</a:t>
                      </a:r>
                      <a:endParaRPr lang="en-GB" sz="900" b="0" i="0" u="none" strike="noStrike">
                        <a:solidFill>
                          <a:schemeClr val="tx1"/>
                        </a:solidFill>
                        <a:effectLst/>
                        <a:latin typeface="Arial" panose="020B0604020202020204" pitchFamily="34" charset="0"/>
                      </a:endParaRPr>
                    </a:p>
                  </a:txBody>
                  <a:tcPr marL="5131" marR="5131" marT="5131" marB="0"/>
                </a:tc>
                <a:tc>
                  <a:txBody>
                    <a:bodyPr/>
                    <a:lstStyle/>
                    <a:p>
                      <a:pPr algn="l" fontAlgn="t"/>
                      <a:r>
                        <a:rPr lang="en-GB" sz="1100" b="1" u="none" strike="noStrike">
                          <a:solidFill>
                            <a:schemeClr val="tx1"/>
                          </a:solidFill>
                          <a:effectLst/>
                        </a:rPr>
                        <a:t>Procedures to include a  review of validation </a:t>
                      </a:r>
                      <a:endParaRPr lang="en-GB" sz="1100" b="1" i="0" u="none" strike="noStrike">
                        <a:solidFill>
                          <a:schemeClr val="tx1"/>
                        </a:solidFill>
                        <a:effectLst/>
                        <a:latin typeface="Arial" panose="020B0604020202020204" pitchFamily="34" charset="0"/>
                      </a:endParaRPr>
                    </a:p>
                  </a:txBody>
                  <a:tcPr marL="5131" marR="5131" marT="5131" marB="0"/>
                </a:tc>
                <a:extLst>
                  <a:ext uri="{0D108BD9-81ED-4DB2-BD59-A6C34878D82A}">
                    <a16:rowId xmlns:a16="http://schemas.microsoft.com/office/drawing/2014/main" val="2700917223"/>
                  </a:ext>
                </a:extLst>
              </a:tr>
              <a:tr h="395501">
                <a:tc>
                  <a:txBody>
                    <a:bodyPr/>
                    <a:lstStyle/>
                    <a:p>
                      <a:pPr algn="ctr" fontAlgn="t"/>
                      <a:r>
                        <a:rPr lang="en-GB" sz="900" u="none" strike="noStrike">
                          <a:solidFill>
                            <a:schemeClr val="tx1"/>
                          </a:solidFill>
                          <a:effectLst/>
                        </a:rPr>
                        <a:t>96.11.4</a:t>
                      </a:r>
                      <a:endParaRPr lang="en-GB" sz="900" b="0" i="0" u="none" strike="noStrike">
                        <a:solidFill>
                          <a:schemeClr val="tx1"/>
                        </a:solidFill>
                        <a:effectLst/>
                        <a:latin typeface="Arial" panose="020B0604020202020204" pitchFamily="34" charset="0"/>
                      </a:endParaRPr>
                    </a:p>
                  </a:txBody>
                  <a:tcPr marL="5131" marR="5131" marT="5131" marB="0"/>
                </a:tc>
                <a:tc>
                  <a:txBody>
                    <a:bodyPr/>
                    <a:lstStyle/>
                    <a:p>
                      <a:pPr algn="l" fontAlgn="t"/>
                      <a:r>
                        <a:rPr lang="en-GB" sz="1100" b="1" u="none" strike="noStrike">
                          <a:solidFill>
                            <a:schemeClr val="tx1"/>
                          </a:solidFill>
                          <a:effectLst/>
                        </a:rPr>
                        <a:t>Procedures to reflect the need to retain friction ridge detail in the format it was originally retrieved </a:t>
                      </a:r>
                      <a:endParaRPr lang="en-GB" sz="1100" b="1" i="0" u="none" strike="noStrike">
                        <a:solidFill>
                          <a:schemeClr val="tx1"/>
                        </a:solidFill>
                        <a:effectLst/>
                        <a:latin typeface="Arial" panose="020B0604020202020204" pitchFamily="34" charset="0"/>
                      </a:endParaRPr>
                    </a:p>
                  </a:txBody>
                  <a:tcPr marL="5131" marR="5131" marT="5131" marB="0"/>
                </a:tc>
                <a:extLst>
                  <a:ext uri="{0D108BD9-81ED-4DB2-BD59-A6C34878D82A}">
                    <a16:rowId xmlns:a16="http://schemas.microsoft.com/office/drawing/2014/main" val="12427807"/>
                  </a:ext>
                </a:extLst>
              </a:tr>
              <a:tr h="191758">
                <a:tc>
                  <a:txBody>
                    <a:bodyPr/>
                    <a:lstStyle/>
                    <a:p>
                      <a:pPr algn="ctr" fontAlgn="t"/>
                      <a:r>
                        <a:rPr lang="en-GB" sz="900" u="none" strike="noStrike">
                          <a:solidFill>
                            <a:schemeClr val="tx1"/>
                          </a:solidFill>
                          <a:effectLst/>
                        </a:rPr>
                        <a:t>96.12.2</a:t>
                      </a:r>
                      <a:endParaRPr lang="en-GB" sz="900" b="0" i="0" u="none" strike="noStrike">
                        <a:solidFill>
                          <a:schemeClr val="tx1"/>
                        </a:solidFill>
                        <a:effectLst/>
                        <a:latin typeface="Arial" panose="020B0604020202020204" pitchFamily="34" charset="0"/>
                      </a:endParaRPr>
                    </a:p>
                  </a:txBody>
                  <a:tcPr marL="5131" marR="5131" marT="5131" marB="0"/>
                </a:tc>
                <a:tc>
                  <a:txBody>
                    <a:bodyPr/>
                    <a:lstStyle/>
                    <a:p>
                      <a:pPr algn="l" fontAlgn="t"/>
                      <a:r>
                        <a:rPr lang="en-GB" sz="1100" b="1" u="none" strike="noStrike">
                          <a:solidFill>
                            <a:schemeClr val="tx1"/>
                          </a:solidFill>
                          <a:effectLst/>
                        </a:rPr>
                        <a:t>Include an element blind checking within the procedures.</a:t>
                      </a:r>
                      <a:endParaRPr lang="en-GB" sz="1100" b="1" i="0" u="none" strike="noStrike">
                        <a:solidFill>
                          <a:schemeClr val="tx1"/>
                        </a:solidFill>
                        <a:effectLst/>
                        <a:latin typeface="Arial" panose="020B0604020202020204" pitchFamily="34" charset="0"/>
                      </a:endParaRPr>
                    </a:p>
                  </a:txBody>
                  <a:tcPr marL="5131" marR="5131" marT="5131" marB="0"/>
                </a:tc>
                <a:extLst>
                  <a:ext uri="{0D108BD9-81ED-4DB2-BD59-A6C34878D82A}">
                    <a16:rowId xmlns:a16="http://schemas.microsoft.com/office/drawing/2014/main" val="2270277835"/>
                  </a:ext>
                </a:extLst>
              </a:tr>
              <a:tr h="299623">
                <a:tc>
                  <a:txBody>
                    <a:bodyPr/>
                    <a:lstStyle/>
                    <a:p>
                      <a:pPr algn="ctr" fontAlgn="t"/>
                      <a:r>
                        <a:rPr lang="en-GB" sz="900" u="none" strike="noStrike">
                          <a:solidFill>
                            <a:schemeClr val="tx1"/>
                          </a:solidFill>
                          <a:effectLst/>
                        </a:rPr>
                        <a:t>96.12.5</a:t>
                      </a:r>
                      <a:endParaRPr lang="en-GB" sz="900" b="0" i="0" u="none" strike="noStrike">
                        <a:solidFill>
                          <a:schemeClr val="tx1"/>
                        </a:solidFill>
                        <a:effectLst/>
                        <a:latin typeface="Arial" panose="020B0604020202020204" pitchFamily="34" charset="0"/>
                      </a:endParaRPr>
                    </a:p>
                  </a:txBody>
                  <a:tcPr marL="5131" marR="5131" marT="5131" marB="0"/>
                </a:tc>
                <a:tc>
                  <a:txBody>
                    <a:bodyPr/>
                    <a:lstStyle/>
                    <a:p>
                      <a:pPr algn="l" fontAlgn="t"/>
                      <a:r>
                        <a:rPr lang="en-GB" sz="1100" b="1" u="none" strike="noStrike">
                          <a:solidFill>
                            <a:schemeClr val="tx1"/>
                          </a:solidFill>
                          <a:effectLst/>
                        </a:rPr>
                        <a:t>Procedure for reviewing decisions of insufficient detail for search and comparison </a:t>
                      </a:r>
                      <a:endParaRPr lang="en-GB" sz="1100" b="1" i="0" u="none" strike="noStrike">
                        <a:solidFill>
                          <a:schemeClr val="tx1"/>
                        </a:solidFill>
                        <a:effectLst/>
                        <a:latin typeface="Arial" panose="020B0604020202020204" pitchFamily="34" charset="0"/>
                      </a:endParaRPr>
                    </a:p>
                  </a:txBody>
                  <a:tcPr marL="5131" marR="5131" marT="5131" marB="0"/>
                </a:tc>
                <a:extLst>
                  <a:ext uri="{0D108BD9-81ED-4DB2-BD59-A6C34878D82A}">
                    <a16:rowId xmlns:a16="http://schemas.microsoft.com/office/drawing/2014/main" val="2325956469"/>
                  </a:ext>
                </a:extLst>
              </a:tr>
              <a:tr h="263667">
                <a:tc>
                  <a:txBody>
                    <a:bodyPr/>
                    <a:lstStyle/>
                    <a:p>
                      <a:pPr algn="ctr" fontAlgn="t"/>
                      <a:r>
                        <a:rPr lang="en-GB" sz="900" u="none" strike="noStrike">
                          <a:solidFill>
                            <a:schemeClr val="tx1"/>
                          </a:solidFill>
                          <a:effectLst/>
                        </a:rPr>
                        <a:t>96.12.6</a:t>
                      </a:r>
                      <a:endParaRPr lang="en-GB" sz="900" b="0" i="0" u="none" strike="noStrike">
                        <a:solidFill>
                          <a:schemeClr val="tx1"/>
                        </a:solidFill>
                        <a:effectLst/>
                        <a:latin typeface="Arial" panose="020B0604020202020204" pitchFamily="34" charset="0"/>
                      </a:endParaRPr>
                    </a:p>
                  </a:txBody>
                  <a:tcPr marL="5131" marR="5131" marT="5131" marB="0"/>
                </a:tc>
                <a:tc>
                  <a:txBody>
                    <a:bodyPr/>
                    <a:lstStyle/>
                    <a:p>
                      <a:pPr algn="l" fontAlgn="t"/>
                      <a:r>
                        <a:rPr lang="en-GB" sz="1100" b="1" u="none" strike="noStrike">
                          <a:solidFill>
                            <a:schemeClr val="tx1"/>
                          </a:solidFill>
                          <a:effectLst/>
                        </a:rPr>
                        <a:t>Procedure to review where an entire POI  has been excluded.</a:t>
                      </a:r>
                      <a:endParaRPr lang="en-GB" sz="1100" b="1" i="0" u="none" strike="noStrike">
                        <a:solidFill>
                          <a:schemeClr val="tx1"/>
                        </a:solidFill>
                        <a:effectLst/>
                        <a:latin typeface="Arial" panose="020B0604020202020204" pitchFamily="34" charset="0"/>
                      </a:endParaRPr>
                    </a:p>
                  </a:txBody>
                  <a:tcPr marL="5131" marR="5131" marT="5131" marB="0"/>
                </a:tc>
                <a:extLst>
                  <a:ext uri="{0D108BD9-81ED-4DB2-BD59-A6C34878D82A}">
                    <a16:rowId xmlns:a16="http://schemas.microsoft.com/office/drawing/2014/main" val="448574906"/>
                  </a:ext>
                </a:extLst>
              </a:tr>
              <a:tr h="407486">
                <a:tc>
                  <a:txBody>
                    <a:bodyPr/>
                    <a:lstStyle/>
                    <a:p>
                      <a:pPr algn="ctr" fontAlgn="t"/>
                      <a:r>
                        <a:rPr lang="en-GB" sz="900" u="none" strike="noStrike">
                          <a:solidFill>
                            <a:schemeClr val="tx1"/>
                          </a:solidFill>
                          <a:effectLst/>
                        </a:rPr>
                        <a:t>96.12.7</a:t>
                      </a:r>
                      <a:endParaRPr lang="en-GB" sz="900" b="0" i="0" u="none" strike="noStrike">
                        <a:solidFill>
                          <a:schemeClr val="tx1"/>
                        </a:solidFill>
                        <a:effectLst/>
                        <a:latin typeface="Arial" panose="020B0604020202020204" pitchFamily="34" charset="0"/>
                      </a:endParaRPr>
                    </a:p>
                  </a:txBody>
                  <a:tcPr marL="5131" marR="5131" marT="5131" marB="0"/>
                </a:tc>
                <a:tc>
                  <a:txBody>
                    <a:bodyPr/>
                    <a:lstStyle/>
                    <a:p>
                      <a:pPr algn="l" fontAlgn="t"/>
                      <a:r>
                        <a:rPr lang="en-GB" sz="1100" b="1" u="none" strike="noStrike">
                          <a:solidFill>
                            <a:schemeClr val="tx1"/>
                          </a:solidFill>
                          <a:effectLst/>
                        </a:rPr>
                        <a:t>Procedures shall cover the provision of guidance and feedback to the friction ridge detail recovery and visualisation practitioners. </a:t>
                      </a:r>
                      <a:endParaRPr lang="en-GB" sz="1100" b="1" i="0" u="none" strike="noStrike">
                        <a:solidFill>
                          <a:schemeClr val="tx1"/>
                        </a:solidFill>
                        <a:effectLst/>
                        <a:latin typeface="Arial" panose="020B0604020202020204" pitchFamily="34" charset="0"/>
                      </a:endParaRPr>
                    </a:p>
                  </a:txBody>
                  <a:tcPr marL="5131" marR="5131" marT="5131" marB="0"/>
                </a:tc>
                <a:extLst>
                  <a:ext uri="{0D108BD9-81ED-4DB2-BD59-A6C34878D82A}">
                    <a16:rowId xmlns:a16="http://schemas.microsoft.com/office/drawing/2014/main" val="1527737121"/>
                  </a:ext>
                </a:extLst>
              </a:tr>
              <a:tr h="527336">
                <a:tc>
                  <a:txBody>
                    <a:bodyPr/>
                    <a:lstStyle/>
                    <a:p>
                      <a:pPr algn="ctr" fontAlgn="t"/>
                      <a:r>
                        <a:rPr lang="en-GB" sz="900" u="none" strike="noStrike">
                          <a:solidFill>
                            <a:schemeClr val="tx1"/>
                          </a:solidFill>
                          <a:effectLst/>
                        </a:rPr>
                        <a:t>96.12.8</a:t>
                      </a:r>
                      <a:endParaRPr lang="en-GB" sz="900" b="0" i="0" u="none" strike="noStrike">
                        <a:solidFill>
                          <a:schemeClr val="tx1"/>
                        </a:solidFill>
                        <a:effectLst/>
                        <a:latin typeface="Arial" panose="020B0604020202020204" pitchFamily="34" charset="0"/>
                      </a:endParaRPr>
                    </a:p>
                  </a:txBody>
                  <a:tcPr marL="5131" marR="5131" marT="5131" marB="0"/>
                </a:tc>
                <a:tc>
                  <a:txBody>
                    <a:bodyPr/>
                    <a:lstStyle/>
                    <a:p>
                      <a:pPr algn="l" fontAlgn="t"/>
                      <a:r>
                        <a:rPr lang="en-GB" sz="1100" b="1" u="none" strike="noStrike">
                          <a:solidFill>
                            <a:schemeClr val="tx1"/>
                          </a:solidFill>
                          <a:effectLst/>
                        </a:rPr>
                        <a:t>Procedures in place to identify trends and issues amongst practitioners so these can be reviewed and addressed appropriately.</a:t>
                      </a:r>
                      <a:endParaRPr lang="en-GB" sz="1100" b="1" i="0" u="none" strike="noStrike">
                        <a:solidFill>
                          <a:schemeClr val="tx1"/>
                        </a:solidFill>
                        <a:effectLst/>
                        <a:latin typeface="Arial" panose="020B0604020202020204" pitchFamily="34" charset="0"/>
                      </a:endParaRPr>
                    </a:p>
                  </a:txBody>
                  <a:tcPr marL="5131" marR="5131" marT="5131" marB="0"/>
                </a:tc>
                <a:extLst>
                  <a:ext uri="{0D108BD9-81ED-4DB2-BD59-A6C34878D82A}">
                    <a16:rowId xmlns:a16="http://schemas.microsoft.com/office/drawing/2014/main" val="2607987778"/>
                  </a:ext>
                </a:extLst>
              </a:tr>
              <a:tr h="365539">
                <a:tc>
                  <a:txBody>
                    <a:bodyPr/>
                    <a:lstStyle/>
                    <a:p>
                      <a:pPr algn="ctr" fontAlgn="t"/>
                      <a:r>
                        <a:rPr lang="en-GB" sz="900" u="none" strike="noStrike">
                          <a:solidFill>
                            <a:schemeClr val="tx1"/>
                          </a:solidFill>
                          <a:effectLst/>
                        </a:rPr>
                        <a:t>96.12.10</a:t>
                      </a:r>
                      <a:endParaRPr lang="en-GB" sz="900" b="0" i="0" u="none" strike="noStrike">
                        <a:solidFill>
                          <a:schemeClr val="tx1"/>
                        </a:solidFill>
                        <a:effectLst/>
                        <a:latin typeface="Arial" panose="020B0604020202020204" pitchFamily="34" charset="0"/>
                      </a:endParaRPr>
                    </a:p>
                  </a:txBody>
                  <a:tcPr marL="5131" marR="5131" marT="5131" marB="0"/>
                </a:tc>
                <a:tc>
                  <a:txBody>
                    <a:bodyPr/>
                    <a:lstStyle/>
                    <a:p>
                      <a:pPr algn="l" fontAlgn="t"/>
                      <a:r>
                        <a:rPr lang="en-GB" sz="1100" b="1" u="none" strike="noStrike">
                          <a:solidFill>
                            <a:schemeClr val="tx1"/>
                          </a:solidFill>
                          <a:effectLst/>
                        </a:rPr>
                        <a:t>Procedure exists to manage external challenge and documentation of a linear ACE report. This includes a separate documented analysis.</a:t>
                      </a:r>
                      <a:endParaRPr lang="en-GB" sz="1100" b="1" i="0" u="none" strike="noStrike">
                        <a:solidFill>
                          <a:schemeClr val="tx1"/>
                        </a:solidFill>
                        <a:effectLst/>
                        <a:latin typeface="Arial" panose="020B0604020202020204" pitchFamily="34" charset="0"/>
                      </a:endParaRPr>
                    </a:p>
                  </a:txBody>
                  <a:tcPr marL="5131" marR="5131" marT="5131" marB="0"/>
                </a:tc>
                <a:extLst>
                  <a:ext uri="{0D108BD9-81ED-4DB2-BD59-A6C34878D82A}">
                    <a16:rowId xmlns:a16="http://schemas.microsoft.com/office/drawing/2014/main" val="2236376006"/>
                  </a:ext>
                </a:extLst>
              </a:tr>
              <a:tr h="425464">
                <a:tc>
                  <a:txBody>
                    <a:bodyPr/>
                    <a:lstStyle/>
                    <a:p>
                      <a:pPr algn="ctr" fontAlgn="t"/>
                      <a:r>
                        <a:rPr lang="en-GB" sz="900" u="none" strike="noStrike">
                          <a:solidFill>
                            <a:schemeClr val="tx1"/>
                          </a:solidFill>
                          <a:effectLst/>
                        </a:rPr>
                        <a:t>96.13.6</a:t>
                      </a:r>
                      <a:endParaRPr lang="en-GB" sz="900" b="0" i="0" u="none" strike="noStrike">
                        <a:solidFill>
                          <a:schemeClr val="tx1"/>
                        </a:solidFill>
                        <a:effectLst/>
                        <a:latin typeface="Arial" panose="020B0604020202020204" pitchFamily="34" charset="0"/>
                      </a:endParaRPr>
                    </a:p>
                  </a:txBody>
                  <a:tcPr marL="5131" marR="5131" marT="5131" marB="0"/>
                </a:tc>
                <a:tc>
                  <a:txBody>
                    <a:bodyPr/>
                    <a:lstStyle/>
                    <a:p>
                      <a:pPr algn="l" fontAlgn="t"/>
                      <a:r>
                        <a:rPr lang="en-GB" sz="1100" b="1" u="none" strike="noStrike">
                          <a:solidFill>
                            <a:schemeClr val="tx1"/>
                          </a:solidFill>
                          <a:effectLst/>
                        </a:rPr>
                        <a:t>Procedure to include the rationale for inconclusive outcomes to be clearly reported in notes and reporting.</a:t>
                      </a:r>
                      <a:endParaRPr lang="en-GB" sz="1100" b="1" i="0" u="none" strike="noStrike">
                        <a:solidFill>
                          <a:schemeClr val="tx1"/>
                        </a:solidFill>
                        <a:effectLst/>
                        <a:latin typeface="Arial" panose="020B0604020202020204" pitchFamily="34" charset="0"/>
                      </a:endParaRPr>
                    </a:p>
                  </a:txBody>
                  <a:tcPr marL="5131" marR="5131" marT="5131" marB="0"/>
                </a:tc>
                <a:extLst>
                  <a:ext uri="{0D108BD9-81ED-4DB2-BD59-A6C34878D82A}">
                    <a16:rowId xmlns:a16="http://schemas.microsoft.com/office/drawing/2014/main" val="994061057"/>
                  </a:ext>
                </a:extLst>
              </a:tr>
            </a:tbl>
          </a:graphicData>
        </a:graphic>
      </p:graphicFrame>
    </p:spTree>
    <p:extLst>
      <p:ext uri="{BB962C8B-B14F-4D97-AF65-F5344CB8AC3E}">
        <p14:creationId xmlns:p14="http://schemas.microsoft.com/office/powerpoint/2010/main" val="4171532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9EFF0-1DA1-77FB-18C5-220EE31B94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47F1C6-DE28-EADC-3824-793D045BD90F}"/>
              </a:ext>
            </a:extLst>
          </p:cNvPr>
          <p:cNvSpPr>
            <a:spLocks noGrp="1"/>
          </p:cNvSpPr>
          <p:nvPr>
            <p:ph type="ctrTitle"/>
          </p:nvPr>
        </p:nvSpPr>
        <p:spPr>
          <a:xfrm>
            <a:off x="3334727" y="367747"/>
            <a:ext cx="8506912" cy="4253947"/>
          </a:xfrm>
        </p:spPr>
        <p:txBody>
          <a:bodyPr>
            <a:noAutofit/>
          </a:bodyPr>
          <a:lstStyle/>
          <a:p>
            <a:pPr algn="l"/>
            <a:r>
              <a:rPr lang="en-GB" sz="2000" b="1"/>
              <a:t>General</a:t>
            </a:r>
            <a:br>
              <a:rPr lang="en-GB" sz="2000"/>
            </a:br>
            <a:r>
              <a:rPr lang="en-GB" sz="2000" b="1"/>
              <a:t> </a:t>
            </a:r>
            <a:br>
              <a:rPr lang="en-GB" sz="2000"/>
            </a:br>
            <a:r>
              <a:rPr lang="en-GB" sz="2000"/>
              <a:t>Where possible all documentation uses correct terminology and language, and  you can demonstrate staff are aware the link between the terminology used and the regulatory framework e.g. Print to Print = Identity Check</a:t>
            </a:r>
            <a:br>
              <a:rPr lang="en-GB" sz="2000"/>
            </a:br>
            <a:br>
              <a:rPr lang="en-GB" sz="2000"/>
            </a:br>
            <a:r>
              <a:rPr lang="en-GB" sz="2000"/>
              <a:t>When referring to outcomes, they must be as listed in Code, and with exact wording for definition </a:t>
            </a:r>
            <a:br>
              <a:rPr lang="en-GB" sz="2000"/>
            </a:br>
            <a:br>
              <a:rPr lang="en-GB" sz="2000"/>
            </a:br>
            <a:r>
              <a:rPr lang="en-GB" sz="2000"/>
              <a:t>The FCN will be carrying out Landscape calls to all Force FRD units to ascertain their readiness for transition and see if any assistance can be provided to ease forces through the process.</a:t>
            </a:r>
            <a:br>
              <a:rPr lang="en-GB" sz="2000"/>
            </a:br>
            <a:br>
              <a:rPr lang="en-GB" sz="2000"/>
            </a:br>
            <a:endParaRPr lang="en-GB" sz="2000"/>
          </a:p>
        </p:txBody>
      </p:sp>
    </p:spTree>
    <p:extLst>
      <p:ext uri="{BB962C8B-B14F-4D97-AF65-F5344CB8AC3E}">
        <p14:creationId xmlns:p14="http://schemas.microsoft.com/office/powerpoint/2010/main" val="2530155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77C25-1283-B85B-8681-795A21D1C8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A06350-9646-0580-C66D-5612DC5AD177}"/>
              </a:ext>
            </a:extLst>
          </p:cNvPr>
          <p:cNvSpPr>
            <a:spLocks noGrp="1"/>
          </p:cNvSpPr>
          <p:nvPr>
            <p:ph type="ctrTitle"/>
          </p:nvPr>
        </p:nvSpPr>
        <p:spPr>
          <a:xfrm>
            <a:off x="3332452" y="514560"/>
            <a:ext cx="8506912" cy="6201218"/>
          </a:xfrm>
        </p:spPr>
        <p:txBody>
          <a:bodyPr>
            <a:noAutofit/>
          </a:bodyPr>
          <a:lstStyle/>
          <a:p>
            <a:pPr algn="l"/>
            <a:br>
              <a:rPr lang="en-GB" sz="2000"/>
            </a:br>
            <a:r>
              <a:rPr lang="en-GB" sz="2000" b="1">
                <a:latin typeface="Cormorant Garamond Medium"/>
              </a:rPr>
              <a:t>Feedback for GTD</a:t>
            </a:r>
            <a:br>
              <a:rPr lang="en-GB" sz="2000" b="1"/>
            </a:br>
            <a:br>
              <a:rPr lang="en-GB" sz="2000" b="1"/>
            </a:br>
            <a:r>
              <a:rPr lang="en-GB" sz="2000">
                <a:latin typeface="Cormorant Garamond Medium"/>
              </a:rPr>
              <a:t>Did you access the FCN produced FRD GTD?</a:t>
            </a:r>
            <a:br>
              <a:rPr lang="en-GB" sz="2000"/>
            </a:br>
            <a:br>
              <a:rPr lang="en-GB" sz="2000"/>
            </a:br>
            <a:r>
              <a:rPr lang="en-GB" sz="2000">
                <a:latin typeface="Cormorant Garamond Medium"/>
              </a:rPr>
              <a:t>Did it provide the data that has or will enable you to ensure you comply with the requirements of V2 of the code in including all types and sources of FRD commonly encountered?</a:t>
            </a:r>
            <a:br>
              <a:rPr lang="en-GB" sz="2000"/>
            </a:br>
            <a:br>
              <a:rPr lang="en-GB" sz="2000"/>
            </a:br>
            <a:r>
              <a:rPr lang="en-GB" sz="2000">
                <a:latin typeface="Cormorant Garamond Medium"/>
              </a:rPr>
              <a:t>Do you feel there are any gaps in the data that urgently need covering? (The FCN does not intend providing and digital images (sometimes called Anatomical images))</a:t>
            </a:r>
            <a:br>
              <a:rPr lang="en-GB" sz="2000"/>
            </a:br>
            <a:br>
              <a:rPr lang="en-GB" sz="2000"/>
            </a:br>
            <a:r>
              <a:rPr lang="en-GB" sz="2000">
                <a:latin typeface="Cormorant Garamond Medium"/>
              </a:rPr>
              <a:t>Have you carried out any comparison and verification of the data against the donor sets?</a:t>
            </a:r>
            <a:br>
              <a:rPr lang="en-GB" sz="2000"/>
            </a:br>
            <a:br>
              <a:rPr lang="en-GB" sz="2000"/>
            </a:br>
            <a:r>
              <a:rPr lang="en-GB" sz="2000">
                <a:latin typeface="Cormorant Garamond Medium"/>
              </a:rPr>
              <a:t>The FCN want to collate the outcomes so that we can review any lessons learnt and understand any benefits the exercise brought so we are asking forces who used the data to supply the FCN with the outcomes of that comparison exercise? </a:t>
            </a:r>
            <a:br>
              <a:rPr lang="en-GB" sz="2000">
                <a:latin typeface="Cormorant Garamond Medium"/>
              </a:rPr>
            </a:br>
            <a:br>
              <a:rPr lang="en-GB" sz="2000">
                <a:latin typeface="Cormorant Garamond Medium"/>
              </a:rPr>
            </a:br>
            <a:br>
              <a:rPr lang="en-GB" sz="2000"/>
            </a:br>
            <a:endParaRPr lang="en-GB" sz="2000"/>
          </a:p>
        </p:txBody>
      </p:sp>
    </p:spTree>
    <p:extLst>
      <p:ext uri="{BB962C8B-B14F-4D97-AF65-F5344CB8AC3E}">
        <p14:creationId xmlns:p14="http://schemas.microsoft.com/office/powerpoint/2010/main" val="1722062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05ADCA-3851-4419-B854-7FA2859A3DDB}"/>
              </a:ext>
            </a:extLst>
          </p:cNvPr>
          <p:cNvSpPr>
            <a:spLocks noGrp="1"/>
          </p:cNvSpPr>
          <p:nvPr>
            <p:ph type="ctrTitle"/>
          </p:nvPr>
        </p:nvSpPr>
        <p:spPr>
          <a:xfrm>
            <a:off x="3129093" y="964734"/>
            <a:ext cx="8539993" cy="4370663"/>
          </a:xfrm>
        </p:spPr>
        <p:txBody>
          <a:bodyPr>
            <a:normAutofit/>
          </a:bodyPr>
          <a:lstStyle/>
          <a:p>
            <a:r>
              <a:rPr lang="en-GB" sz="2400" b="1"/>
              <a:t>What will we cover today</a:t>
            </a:r>
            <a:br>
              <a:rPr lang="en-GB" sz="2400"/>
            </a:br>
            <a:br>
              <a:rPr lang="en-GB" sz="2400"/>
            </a:br>
            <a:r>
              <a:rPr lang="en-GB" sz="2400"/>
              <a:t>Introductions</a:t>
            </a:r>
            <a:br>
              <a:rPr lang="en-GB" sz="2400"/>
            </a:br>
            <a:r>
              <a:rPr lang="en-GB" sz="2400"/>
              <a:t>What is the minimum requirement for transition to Version 2</a:t>
            </a:r>
            <a:br>
              <a:rPr lang="en-GB" sz="2400"/>
            </a:br>
            <a:r>
              <a:rPr lang="en-GB" sz="2400"/>
              <a:t>UKAS Requirements </a:t>
            </a:r>
            <a:br>
              <a:rPr lang="en-GB" sz="2400"/>
            </a:br>
            <a:r>
              <a:rPr lang="en-GB" sz="2400"/>
              <a:t>Validation Review</a:t>
            </a:r>
            <a:br>
              <a:rPr lang="en-GB" sz="2400"/>
            </a:br>
            <a:r>
              <a:rPr lang="en-GB" sz="2400"/>
              <a:t>The Regulators view on Searching</a:t>
            </a:r>
            <a:br>
              <a:rPr lang="en-GB" sz="2400"/>
            </a:br>
            <a:r>
              <a:rPr lang="en-GB" sz="2400"/>
              <a:t>End to End Verification</a:t>
            </a:r>
            <a:br>
              <a:rPr lang="en-GB" sz="2400"/>
            </a:br>
            <a:r>
              <a:rPr lang="en-GB" sz="2400"/>
              <a:t>General comments</a:t>
            </a:r>
            <a:br>
              <a:rPr lang="en-GB" sz="2400"/>
            </a:br>
            <a:r>
              <a:rPr lang="en-GB" sz="2400"/>
              <a:t>FCN GTD</a:t>
            </a:r>
            <a:br>
              <a:rPr lang="en-GB" sz="1200"/>
            </a:br>
            <a:endParaRPr lang="en-GB" sz="1200"/>
          </a:p>
        </p:txBody>
      </p:sp>
    </p:spTree>
    <p:extLst>
      <p:ext uri="{BB962C8B-B14F-4D97-AF65-F5344CB8AC3E}">
        <p14:creationId xmlns:p14="http://schemas.microsoft.com/office/powerpoint/2010/main" val="3188135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7C809-2305-ED26-60B8-5688C0D18E3C}"/>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8466A266-95AA-EFBE-2F2B-76FC2A84BF26}"/>
              </a:ext>
            </a:extLst>
          </p:cNvPr>
          <p:cNvSpPr>
            <a:spLocks noGrp="1"/>
          </p:cNvSpPr>
          <p:nvPr>
            <p:ph type="ctrTitle"/>
          </p:nvPr>
        </p:nvSpPr>
        <p:spPr>
          <a:xfrm>
            <a:off x="3229761" y="1075881"/>
            <a:ext cx="8330267" cy="4706238"/>
          </a:xfrm>
        </p:spPr>
        <p:txBody>
          <a:bodyPr>
            <a:normAutofit/>
          </a:bodyPr>
          <a:lstStyle/>
          <a:p>
            <a:r>
              <a:rPr lang="en-GB" sz="2400" b="1" dirty="0"/>
              <a:t>What is the minimum requirement for transition to Version 2</a:t>
            </a:r>
            <a:br>
              <a:rPr lang="en-GB" sz="2400" b="1" dirty="0"/>
            </a:br>
            <a:br>
              <a:rPr lang="en-GB" sz="2400" dirty="0"/>
            </a:br>
            <a:r>
              <a:rPr lang="en-GB" sz="2400" dirty="0"/>
              <a:t>By 2</a:t>
            </a:r>
            <a:r>
              <a:rPr lang="en-GB" sz="2400" baseline="30000" dirty="0"/>
              <a:t>nd</a:t>
            </a:r>
            <a:r>
              <a:rPr lang="en-GB" sz="2400" dirty="0"/>
              <a:t> October 2026 you must have transitioned whatever you currently have within the scope of your accreditation uplifted to include all sources of FRD</a:t>
            </a:r>
            <a:br>
              <a:rPr lang="en-GB" sz="2400" dirty="0"/>
            </a:br>
            <a:br>
              <a:rPr lang="en-GB" sz="2400" dirty="0"/>
            </a:br>
            <a:r>
              <a:rPr lang="en-GB" sz="2400" dirty="0"/>
              <a:t>Plus a local documented, timed, scheduled plan to be compliant for Searching (IDENT1) (See next slide)</a:t>
            </a:r>
            <a:br>
              <a:rPr lang="en-GB" sz="2400" dirty="0"/>
            </a:br>
            <a:br>
              <a:rPr lang="en-GB" sz="2400" dirty="0"/>
            </a:br>
            <a:r>
              <a:rPr lang="en-GB" sz="2400" dirty="0"/>
              <a:t>The relevant FSA is MTP-101 – Friction Ridge Detail Comparison, can be found in section 57 of the code and should be read in conjunction with the FSA specific requirements set out in section 96</a:t>
            </a:r>
          </a:p>
        </p:txBody>
      </p:sp>
    </p:spTree>
    <p:extLst>
      <p:ext uri="{BB962C8B-B14F-4D97-AF65-F5344CB8AC3E}">
        <p14:creationId xmlns:p14="http://schemas.microsoft.com/office/powerpoint/2010/main" val="2087131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67656-D7ED-1C48-1BC8-B87EE62347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93F3A1-91BC-5D50-4D3C-A62F5BF691BD}"/>
              </a:ext>
            </a:extLst>
          </p:cNvPr>
          <p:cNvSpPr>
            <a:spLocks noGrp="1"/>
          </p:cNvSpPr>
          <p:nvPr>
            <p:ph type="ctrTitle"/>
          </p:nvPr>
        </p:nvSpPr>
        <p:spPr>
          <a:xfrm>
            <a:off x="3627120" y="640080"/>
            <a:ext cx="7904480" cy="5283199"/>
          </a:xfrm>
        </p:spPr>
        <p:txBody>
          <a:bodyPr>
            <a:normAutofit fontScale="90000"/>
          </a:bodyPr>
          <a:lstStyle/>
          <a:p>
            <a:pPr algn="l"/>
            <a:br>
              <a:rPr lang="en-GB" sz="2400" b="1"/>
            </a:br>
            <a:r>
              <a:rPr lang="en-GB" sz="2400" b="1"/>
              <a:t>Contents of the plan:</a:t>
            </a:r>
            <a:br>
              <a:rPr lang="en-GB" sz="2400" b="1"/>
            </a:br>
            <a:br>
              <a:rPr lang="en-GB" sz="2400" b="1"/>
            </a:br>
            <a:r>
              <a:rPr lang="en-GB" sz="2400" err="1"/>
              <a:t>i</a:t>
            </a:r>
            <a:r>
              <a:rPr lang="en-GB" sz="2400"/>
              <a:t>. The steps you will take to meet requirements of 57.3.1.a of the Code.</a:t>
            </a:r>
            <a:br>
              <a:rPr lang="en-GB" sz="2400"/>
            </a:br>
            <a:br>
              <a:rPr lang="en-GB" sz="2400"/>
            </a:br>
            <a:r>
              <a:rPr lang="en-GB" sz="2400"/>
              <a:t>ii. A schedule for when these steps will be taken and the requirements met. </a:t>
            </a:r>
            <a:br>
              <a:rPr lang="en-GB" sz="2400"/>
            </a:br>
            <a:br>
              <a:rPr lang="en-GB" sz="2400"/>
            </a:br>
            <a:r>
              <a:rPr lang="en-GB" sz="2400"/>
              <a:t>The schedule may align with force priorities, but the Regulator may require shorter timelines upon review. </a:t>
            </a:r>
            <a:br>
              <a:rPr lang="en-GB" sz="2400"/>
            </a:br>
            <a:br>
              <a:rPr lang="en-GB" sz="2400"/>
            </a:br>
            <a:r>
              <a:rPr lang="en-GB" sz="2400">
                <a:hlinkClick r:id="rId2"/>
              </a:rPr>
              <a:t>Transition technical Bulletin</a:t>
            </a:r>
            <a:br>
              <a:rPr lang="en-GB" sz="2400"/>
            </a:br>
            <a:br>
              <a:rPr lang="en-GB" sz="2400"/>
            </a:br>
            <a:r>
              <a:rPr lang="en-GB" sz="2400">
                <a:hlinkClick r:id="rId2"/>
              </a:rPr>
              <a:t>Transition technical Bulletin FAQ's</a:t>
            </a:r>
            <a:br>
              <a:rPr lang="en-GB" sz="2400" b="1"/>
            </a:br>
            <a:br>
              <a:rPr lang="en-GB" sz="2400"/>
            </a:br>
            <a:endParaRPr lang="en-GB" sz="2400"/>
          </a:p>
        </p:txBody>
      </p:sp>
    </p:spTree>
    <p:extLst>
      <p:ext uri="{BB962C8B-B14F-4D97-AF65-F5344CB8AC3E}">
        <p14:creationId xmlns:p14="http://schemas.microsoft.com/office/powerpoint/2010/main" val="3808064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2904E-A5FE-034E-5B23-CAE2AF01BD9D}"/>
              </a:ext>
            </a:extLst>
          </p:cNvPr>
          <p:cNvSpPr>
            <a:spLocks noGrp="1"/>
          </p:cNvSpPr>
          <p:nvPr>
            <p:ph type="ctrTitle"/>
          </p:nvPr>
        </p:nvSpPr>
        <p:spPr>
          <a:xfrm>
            <a:off x="2540000" y="1229360"/>
            <a:ext cx="9144000" cy="4777423"/>
          </a:xfrm>
        </p:spPr>
        <p:txBody>
          <a:bodyPr>
            <a:normAutofit fontScale="90000"/>
          </a:bodyPr>
          <a:lstStyle/>
          <a:p>
            <a:br>
              <a:rPr lang="en-GB" sz="2400"/>
            </a:br>
            <a:br>
              <a:rPr lang="en-GB" sz="2400"/>
            </a:br>
            <a:r>
              <a:rPr lang="en-GB" sz="2400" b="1"/>
              <a:t>For UKAS Assessment Before 2</a:t>
            </a:r>
            <a:r>
              <a:rPr lang="en-GB" sz="2400" b="1" baseline="30000"/>
              <a:t>nd</a:t>
            </a:r>
            <a:r>
              <a:rPr lang="en-GB" sz="2400" b="1"/>
              <a:t> of October</a:t>
            </a:r>
            <a:br>
              <a:rPr lang="en-GB" sz="2400"/>
            </a:br>
            <a:br>
              <a:rPr lang="en-GB" sz="2400"/>
            </a:br>
            <a:r>
              <a:rPr lang="en-GB" sz="2400" b="1"/>
              <a:t>Complete transition template by 16th July 2026 </a:t>
            </a:r>
            <a:r>
              <a:rPr lang="en-GB" sz="2400"/>
              <a:t>to ensure UKAS assessment by the deadline of 2</a:t>
            </a:r>
            <a:r>
              <a:rPr lang="en-GB" sz="2400" baseline="30000"/>
              <a:t>nd</a:t>
            </a:r>
            <a:r>
              <a:rPr lang="en-GB" sz="2400"/>
              <a:t> October 2026</a:t>
            </a:r>
            <a:br>
              <a:rPr lang="en-GB" sz="2400"/>
            </a:br>
            <a:br>
              <a:rPr lang="en-GB" sz="2400"/>
            </a:br>
            <a:r>
              <a:rPr lang="en-GB" sz="2400"/>
              <a:t>Only include evidence of the additional requirements of version 2. No requirement to include evidence of existing compliance.</a:t>
            </a:r>
            <a:br>
              <a:rPr lang="en-GB" sz="2400"/>
            </a:br>
            <a:br>
              <a:rPr lang="en-GB" sz="2400"/>
            </a:br>
            <a:r>
              <a:rPr lang="en-GB" sz="2400"/>
              <a:t>Please read transition template instructions before completing </a:t>
            </a:r>
            <a:br>
              <a:rPr lang="en-GB" sz="2400"/>
            </a:br>
            <a:br>
              <a:rPr lang="en-GB" sz="2400"/>
            </a:br>
            <a:r>
              <a:rPr lang="en-GB" sz="2400"/>
              <a:t>Must include sufficient detail for UKAS to undertake </a:t>
            </a:r>
            <a:r>
              <a:rPr lang="en-GB" sz="2400" b="1"/>
              <a:t>desktop assessment </a:t>
            </a:r>
            <a:r>
              <a:rPr lang="en-GB" sz="2400"/>
              <a:t>and understand how you are achieving the requirements of version 2.</a:t>
            </a:r>
            <a:br>
              <a:rPr lang="en-GB" sz="2400"/>
            </a:br>
            <a:br>
              <a:rPr lang="en-GB" sz="2400" dirty="0">
                <a:highlight>
                  <a:srgbClr val="FFFF00"/>
                </a:highlight>
              </a:rPr>
            </a:br>
            <a:endParaRPr lang="en-GB" sz="2400" dirty="0"/>
          </a:p>
        </p:txBody>
      </p:sp>
    </p:spTree>
    <p:extLst>
      <p:ext uri="{BB962C8B-B14F-4D97-AF65-F5344CB8AC3E}">
        <p14:creationId xmlns:p14="http://schemas.microsoft.com/office/powerpoint/2010/main" val="4248246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E4AE4-5D3F-F2B7-C3A5-8E212DFBC24E}"/>
              </a:ext>
            </a:extLst>
          </p:cNvPr>
          <p:cNvSpPr>
            <a:spLocks noGrp="1"/>
          </p:cNvSpPr>
          <p:nvPr>
            <p:ph type="ctrTitle"/>
          </p:nvPr>
        </p:nvSpPr>
        <p:spPr>
          <a:xfrm>
            <a:off x="2895600" y="1513840"/>
            <a:ext cx="9144000" cy="5133023"/>
          </a:xfrm>
        </p:spPr>
        <p:txBody>
          <a:bodyPr>
            <a:normAutofit fontScale="90000"/>
          </a:bodyPr>
          <a:lstStyle/>
          <a:p>
            <a:pPr algn="l"/>
            <a:r>
              <a:rPr lang="en-GB" sz="2000" b="1"/>
              <a:t>Review of existing validation</a:t>
            </a:r>
            <a:br>
              <a:rPr lang="en-GB" sz="2000"/>
            </a:br>
            <a:br>
              <a:rPr lang="en-GB" sz="2000"/>
            </a:br>
            <a:r>
              <a:rPr lang="en-GB" sz="2000"/>
              <a:t>A requirement of the Code to review existing validation</a:t>
            </a:r>
            <a:br>
              <a:rPr lang="en-GB" sz="2000"/>
            </a:br>
            <a:br>
              <a:rPr lang="en-GB" sz="2000"/>
            </a:br>
            <a:r>
              <a:rPr lang="en-GB" sz="2000"/>
              <a:t>Bureaux must undertake </a:t>
            </a:r>
            <a:r>
              <a:rPr lang="en-GB" sz="2000" b="1"/>
              <a:t>validation reviews </a:t>
            </a:r>
            <a:r>
              <a:rPr lang="en-GB" sz="2000"/>
              <a:t>to establish the range of sources that are represented in their current data sets.</a:t>
            </a:r>
            <a:r>
              <a:rPr lang="en-GB" sz="2000" b="1"/>
              <a:t> </a:t>
            </a:r>
            <a:r>
              <a:rPr lang="en-GB" sz="2000"/>
              <a:t>Bureaux must then </a:t>
            </a:r>
            <a:r>
              <a:rPr lang="en-GB" sz="2000" b="1"/>
              <a:t>uplift their existing validation </a:t>
            </a:r>
            <a:r>
              <a:rPr lang="en-GB" sz="2000"/>
              <a:t>to ensure that it includes a proportionate representation of </a:t>
            </a:r>
            <a:r>
              <a:rPr lang="en-GB" sz="2000" b="1" u="sng"/>
              <a:t>all sources of FRD </a:t>
            </a:r>
            <a:r>
              <a:rPr lang="en-GB" sz="2000" b="1"/>
              <a:t>(Finger, Phalange, Palm </a:t>
            </a:r>
            <a:r>
              <a:rPr lang="en-GB" sz="2000" b="1" u="sng"/>
              <a:t>and Plantar)</a:t>
            </a:r>
            <a:r>
              <a:rPr lang="en-GB" sz="2000" b="1"/>
              <a:t>.</a:t>
            </a:r>
            <a:br>
              <a:rPr lang="en-GB" sz="2000"/>
            </a:br>
            <a:br>
              <a:rPr lang="en-GB" sz="2000" b="1"/>
            </a:br>
            <a:r>
              <a:rPr lang="en-GB" sz="2000"/>
              <a:t>There is no need to repeat the entirety of existing validation.</a:t>
            </a:r>
            <a:r>
              <a:rPr lang="en-GB" sz="2000" b="1"/>
              <a:t> Just fill in the gaps.</a:t>
            </a:r>
            <a:br>
              <a:rPr lang="en-GB" sz="2000" dirty="0"/>
            </a:br>
            <a:br>
              <a:rPr lang="en-GB" sz="2000" dirty="0"/>
            </a:br>
            <a:r>
              <a:rPr lang="en-GB" sz="2000"/>
              <a:t>GTD exercises to include all complexities of comparison (good form/poor FRD; poor form/good FRD etc.)</a:t>
            </a:r>
            <a:br>
              <a:rPr lang="en-GB" sz="2000"/>
            </a:br>
            <a:br>
              <a:rPr lang="en-GB" sz="2000"/>
            </a:br>
            <a:r>
              <a:rPr lang="en-GB" sz="2000"/>
              <a:t>To assist with this </a:t>
            </a:r>
            <a:r>
              <a:rPr lang="en-GB" sz="2000" b="1"/>
              <a:t>the FCN have produced supplementary ground truth data </a:t>
            </a:r>
            <a:r>
              <a:rPr lang="en-GB" sz="2000"/>
              <a:t>to support the review and the transition exercise.</a:t>
            </a:r>
            <a:br>
              <a:rPr lang="en-GB" sz="2000"/>
            </a:br>
            <a:br>
              <a:rPr lang="en-GB" sz="2000"/>
            </a:br>
            <a:r>
              <a:rPr lang="en-GB" sz="2000"/>
              <a:t>Are your SOP’s fit for purpose</a:t>
            </a:r>
            <a:r>
              <a:rPr lang="en-GB" sz="2000" dirty="0"/>
              <a:t>. </a:t>
            </a:r>
            <a:r>
              <a:rPr lang="en-GB" sz="2000" dirty="0" err="1"/>
              <a:t>E.g</a:t>
            </a:r>
            <a:r>
              <a:rPr lang="en-GB" sz="2000" dirty="0"/>
              <a:t> Where SOPs do not refer to the sample handling of all submission types, these are to be updated prior to validation. These are what you are validating!</a:t>
            </a:r>
            <a:br>
              <a:rPr lang="en-GB" sz="2000"/>
            </a:br>
            <a:endParaRPr lang="en-GB" sz="2000">
              <a:highlight>
                <a:srgbClr val="FFFF00"/>
              </a:highlight>
            </a:endParaRPr>
          </a:p>
        </p:txBody>
      </p:sp>
    </p:spTree>
    <p:extLst>
      <p:ext uri="{BB962C8B-B14F-4D97-AF65-F5344CB8AC3E}">
        <p14:creationId xmlns:p14="http://schemas.microsoft.com/office/powerpoint/2010/main" val="2958190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5B194-782A-A375-DEF8-89BD29B27C1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3A4B480E-2FF3-159A-39B9-13A43DF0942E}"/>
              </a:ext>
            </a:extLst>
          </p:cNvPr>
          <p:cNvSpPr txBox="1"/>
          <p:nvPr/>
        </p:nvSpPr>
        <p:spPr>
          <a:xfrm>
            <a:off x="3193466" y="2027650"/>
            <a:ext cx="8498131" cy="2923877"/>
          </a:xfrm>
          <a:prstGeom prst="rect">
            <a:avLst/>
          </a:prstGeom>
          <a:noFill/>
        </p:spPr>
        <p:txBody>
          <a:bodyPr wrap="square">
            <a:spAutoFit/>
          </a:bodyPr>
          <a:lstStyle/>
          <a:p>
            <a:r>
              <a:rPr lang="en-GB" sz="2000" b="1">
                <a:latin typeface="Cormorant Garamond Medium" pitchFamily="2" charset="0"/>
                <a:cs typeface="+mj-cs"/>
              </a:rPr>
              <a:t>ACE – What additional sources of Friction Ridge Detail are required for additional validation if not already included in original ACE validation</a:t>
            </a:r>
          </a:p>
          <a:p>
            <a:endParaRPr lang="en-GB"/>
          </a:p>
          <a:p>
            <a:r>
              <a:rPr lang="en-GB"/>
              <a:t>Must include Fingers, Palms, Phalange &amp; Plantar of differing quality</a:t>
            </a:r>
          </a:p>
          <a:p>
            <a:endParaRPr lang="en-GB"/>
          </a:p>
          <a:p>
            <a:r>
              <a:rPr lang="en-GB"/>
              <a:t>Graded by your accepted force grading system</a:t>
            </a:r>
          </a:p>
          <a:p>
            <a:endParaRPr lang="en-GB"/>
          </a:p>
          <a:p>
            <a:r>
              <a:rPr lang="en-GB"/>
              <a:t>The force must evaluate the examples of their additional FRD sources. The FCN have provided an additional GTD data set which you must evaluate and confirm it is suitable for your needs</a:t>
            </a:r>
          </a:p>
        </p:txBody>
      </p:sp>
    </p:spTree>
    <p:extLst>
      <p:ext uri="{BB962C8B-B14F-4D97-AF65-F5344CB8AC3E}">
        <p14:creationId xmlns:p14="http://schemas.microsoft.com/office/powerpoint/2010/main" val="3560895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416B6-606A-D293-D352-57A56C3A8C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5F45A0-AD94-E280-2880-33828AB68D9B}"/>
              </a:ext>
            </a:extLst>
          </p:cNvPr>
          <p:cNvSpPr>
            <a:spLocks noGrp="1"/>
          </p:cNvSpPr>
          <p:nvPr>
            <p:ph type="ctrTitle"/>
          </p:nvPr>
        </p:nvSpPr>
        <p:spPr>
          <a:xfrm>
            <a:off x="2854960" y="889233"/>
            <a:ext cx="9144000" cy="5491247"/>
          </a:xfrm>
        </p:spPr>
        <p:txBody>
          <a:bodyPr>
            <a:normAutofit/>
          </a:bodyPr>
          <a:lstStyle/>
          <a:p>
            <a:pPr algn="l"/>
            <a:br>
              <a:rPr lang="en-GB" sz="2400"/>
            </a:br>
            <a:r>
              <a:rPr lang="en-GB" sz="2400" b="1"/>
              <a:t>The Regulators view on Searching</a:t>
            </a:r>
            <a:br>
              <a:rPr lang="en-GB" sz="2400"/>
            </a:br>
            <a:br>
              <a:rPr lang="en-GB" sz="2400"/>
            </a:br>
            <a:r>
              <a:rPr lang="en-GB" sz="2400"/>
              <a:t>The Regulator has stated that as all bureaux carry out some form of searching using IDENT 1, and as the new search algorithm is live, </a:t>
            </a:r>
            <a:r>
              <a:rPr lang="en-GB" sz="2400" b="1"/>
              <a:t>they will no longer accept the historical reason for ongoing non-compliance for the search sub-activity of MTP101  (Code 57.3.1.a)</a:t>
            </a:r>
            <a:r>
              <a:rPr lang="en-GB" sz="2400"/>
              <a:t>. </a:t>
            </a:r>
            <a:br>
              <a:rPr lang="en-GB" sz="2400" b="1"/>
            </a:br>
            <a:br>
              <a:rPr lang="en-GB" sz="2400" b="1"/>
            </a:br>
            <a:r>
              <a:rPr lang="en-GB" sz="2400"/>
              <a:t>The Regulator </a:t>
            </a:r>
            <a:r>
              <a:rPr lang="en-GB" sz="2400" b="1" u="sng"/>
              <a:t>does not </a:t>
            </a:r>
            <a:r>
              <a:rPr lang="en-GB" sz="2400" b="1"/>
              <a:t>expect forces to be accredited for IDENT 1 by the 2nd of October</a:t>
            </a:r>
            <a:r>
              <a:rPr lang="en-GB" sz="2400"/>
              <a:t>.</a:t>
            </a:r>
            <a:br>
              <a:rPr lang="en-GB" sz="2400"/>
            </a:br>
            <a:br>
              <a:rPr lang="en-GB" sz="2400" b="1"/>
            </a:br>
            <a:r>
              <a:rPr lang="en-GB" sz="2400" b="1"/>
              <a:t>However</a:t>
            </a:r>
            <a:r>
              <a:rPr lang="en-GB" sz="2400"/>
              <a:t> bureaux are </a:t>
            </a:r>
            <a:r>
              <a:rPr lang="en-GB" sz="2400" b="1"/>
              <a:t>required</a:t>
            </a:r>
            <a:r>
              <a:rPr lang="en-GB" sz="2400"/>
              <a:t> to have a timebound plan as demonstration of their intent to meet the requirement of compliance. This plan should be ready at the time of transition in for review.</a:t>
            </a:r>
            <a:br>
              <a:rPr lang="en-GB" sz="2400"/>
            </a:br>
            <a:br>
              <a:rPr lang="en-GB" sz="2400"/>
            </a:br>
            <a:endParaRPr lang="en-GB" sz="2400"/>
          </a:p>
        </p:txBody>
      </p:sp>
    </p:spTree>
    <p:extLst>
      <p:ext uri="{BB962C8B-B14F-4D97-AF65-F5344CB8AC3E}">
        <p14:creationId xmlns:p14="http://schemas.microsoft.com/office/powerpoint/2010/main" val="4203297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56E50-20FC-D618-7E77-5B857F19CC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20214A-87EC-D32E-0415-EB409AE04974}"/>
              </a:ext>
            </a:extLst>
          </p:cNvPr>
          <p:cNvSpPr>
            <a:spLocks noGrp="1"/>
          </p:cNvSpPr>
          <p:nvPr>
            <p:ph type="ctrTitle"/>
          </p:nvPr>
        </p:nvSpPr>
        <p:spPr>
          <a:xfrm>
            <a:off x="3492092" y="109330"/>
            <a:ext cx="8506912" cy="3548039"/>
          </a:xfrm>
        </p:spPr>
        <p:txBody>
          <a:bodyPr>
            <a:noAutofit/>
          </a:bodyPr>
          <a:lstStyle/>
          <a:p>
            <a:pPr algn="l"/>
            <a:r>
              <a:rPr lang="en-GB" sz="2000" b="1" dirty="0"/>
              <a:t>Searching - If searching not included in scope by October 2026 then demonstrable competence for searching required to reduce risk</a:t>
            </a:r>
            <a:br>
              <a:rPr lang="en-GB" sz="2000" dirty="0"/>
            </a:br>
            <a:br>
              <a:rPr lang="en-GB" sz="2000" dirty="0"/>
            </a:br>
            <a:r>
              <a:rPr lang="en-GB" sz="2000" dirty="0"/>
              <a:t>FCN GTD can be used to create exercises demonstrating competence ( no requirement for force to include their own)</a:t>
            </a:r>
            <a:br>
              <a:rPr lang="en-GB" sz="2000" dirty="0"/>
            </a:br>
            <a:br>
              <a:rPr lang="en-GB" sz="2000" dirty="0"/>
            </a:br>
            <a:r>
              <a:rPr lang="en-GB" sz="2000" dirty="0"/>
              <a:t>The below documentation was produced for the accredited bureaux during Matcher Parallel Run to support their verification activity. It is available on </a:t>
            </a:r>
            <a:r>
              <a:rPr lang="en-GB" sz="2000" dirty="0" err="1"/>
              <a:t>Knowledgehub</a:t>
            </a:r>
            <a:r>
              <a:rPr lang="en-GB" sz="2000" dirty="0"/>
              <a:t> If you subscribe to the </a:t>
            </a:r>
            <a:r>
              <a:rPr lang="en-GB" sz="2000" dirty="0">
                <a:hlinkClick r:id="rId2"/>
              </a:rPr>
              <a:t>Home - Home Office Biometrics (HOB) Strategic Matcher - Knowledge Hub</a:t>
            </a:r>
            <a:r>
              <a:rPr lang="en-GB" sz="2000" dirty="0"/>
              <a:t> page</a:t>
            </a:r>
            <a:br>
              <a:rPr lang="en-GB" sz="2000" dirty="0">
                <a:highlight>
                  <a:srgbClr val="FFFF00"/>
                </a:highlight>
              </a:rPr>
            </a:br>
            <a:br>
              <a:rPr lang="en-GB" sz="2000" dirty="0">
                <a:highlight>
                  <a:srgbClr val="FFFF00"/>
                </a:highlight>
              </a:rPr>
            </a:br>
            <a:r>
              <a:rPr lang="en-GB" sz="2000" dirty="0"/>
              <a:t>Leidos have updated the IDENT1 User Manual available on the IDENT1 Portal to include Matcher functionality.</a:t>
            </a:r>
            <a:endParaRPr lang="en-GB" sz="3600" dirty="0"/>
          </a:p>
        </p:txBody>
      </p:sp>
      <p:graphicFrame>
        <p:nvGraphicFramePr>
          <p:cNvPr id="3" name="Object 2">
            <a:extLst>
              <a:ext uri="{FF2B5EF4-FFF2-40B4-BE49-F238E27FC236}">
                <a16:creationId xmlns:a16="http://schemas.microsoft.com/office/drawing/2014/main" id="{520E356E-00F6-81CE-EB28-948E3EB09F04}"/>
              </a:ext>
            </a:extLst>
          </p:cNvPr>
          <p:cNvGraphicFramePr>
            <a:graphicFrameLocks noChangeAspect="1"/>
          </p:cNvGraphicFramePr>
          <p:nvPr>
            <p:extLst>
              <p:ext uri="{D42A27DB-BD31-4B8C-83A1-F6EECF244321}">
                <p14:modId xmlns:p14="http://schemas.microsoft.com/office/powerpoint/2010/main" val="4117907736"/>
              </p:ext>
            </p:extLst>
          </p:nvPr>
        </p:nvGraphicFramePr>
        <p:xfrm>
          <a:off x="5712659" y="5190471"/>
          <a:ext cx="2793534" cy="1571363"/>
        </p:xfrm>
        <a:graphic>
          <a:graphicData uri="http://schemas.openxmlformats.org/presentationml/2006/ole">
            <mc:AlternateContent xmlns:mc="http://schemas.openxmlformats.org/markup-compatibility/2006">
              <mc:Choice xmlns:v="urn:schemas-microsoft-com:vml" Requires="v">
                <p:oleObj name="Acrobat Document" r:id="rId3" imgW="7315200" imgH="4114800" progId="Acrobat.Document.DC">
                  <p:embed/>
                </p:oleObj>
              </mc:Choice>
              <mc:Fallback>
                <p:oleObj name="Acrobat Document" r:id="rId3" imgW="7315200" imgH="4114800" progId="Acrobat.Document.DC">
                  <p:embed/>
                  <p:pic>
                    <p:nvPicPr>
                      <p:cNvPr id="3" name="Object 2">
                        <a:extLst>
                          <a:ext uri="{FF2B5EF4-FFF2-40B4-BE49-F238E27FC236}">
                            <a16:creationId xmlns:a16="http://schemas.microsoft.com/office/drawing/2014/main" id="{520E356E-00F6-81CE-EB28-948E3EB09F04}"/>
                          </a:ext>
                        </a:extLst>
                      </p:cNvPr>
                      <p:cNvPicPr/>
                      <p:nvPr/>
                    </p:nvPicPr>
                    <p:blipFill>
                      <a:blip r:embed="rId4"/>
                      <a:stretch>
                        <a:fillRect/>
                      </a:stretch>
                    </p:blipFill>
                    <p:spPr>
                      <a:xfrm>
                        <a:off x="5712659" y="5190471"/>
                        <a:ext cx="2793534" cy="1571363"/>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CE8A37F9-01CC-73E9-A625-ECC6078B9B83}"/>
              </a:ext>
            </a:extLst>
          </p:cNvPr>
          <p:cNvGraphicFramePr>
            <a:graphicFrameLocks noChangeAspect="1"/>
          </p:cNvGraphicFramePr>
          <p:nvPr>
            <p:extLst>
              <p:ext uri="{D42A27DB-BD31-4B8C-83A1-F6EECF244321}">
                <p14:modId xmlns:p14="http://schemas.microsoft.com/office/powerpoint/2010/main" val="495808080"/>
              </p:ext>
            </p:extLst>
          </p:nvPr>
        </p:nvGraphicFramePr>
        <p:xfrm>
          <a:off x="603386" y="3657370"/>
          <a:ext cx="2194099" cy="3104465"/>
        </p:xfrm>
        <a:graphic>
          <a:graphicData uri="http://schemas.openxmlformats.org/presentationml/2006/ole">
            <mc:AlternateContent xmlns:mc="http://schemas.openxmlformats.org/markup-compatibility/2006">
              <mc:Choice xmlns:v="urn:schemas-microsoft-com:vml" Requires="v">
                <p:oleObj name="Acrobat Document" r:id="rId5" imgW="4533889" imgH="6415614" progId="Acrobat.Document.DC">
                  <p:embed/>
                </p:oleObj>
              </mc:Choice>
              <mc:Fallback>
                <p:oleObj name="Acrobat Document" r:id="rId5" imgW="4533889" imgH="6415614" progId="Acrobat.Document.DC">
                  <p:embed/>
                  <p:pic>
                    <p:nvPicPr>
                      <p:cNvPr id="4" name="Object 3">
                        <a:extLst>
                          <a:ext uri="{FF2B5EF4-FFF2-40B4-BE49-F238E27FC236}">
                            <a16:creationId xmlns:a16="http://schemas.microsoft.com/office/drawing/2014/main" id="{CE8A37F9-01CC-73E9-A625-ECC6078B9B83}"/>
                          </a:ext>
                        </a:extLst>
                      </p:cNvPr>
                      <p:cNvPicPr/>
                      <p:nvPr/>
                    </p:nvPicPr>
                    <p:blipFill>
                      <a:blip r:embed="rId6"/>
                      <a:stretch>
                        <a:fillRect/>
                      </a:stretch>
                    </p:blipFill>
                    <p:spPr>
                      <a:xfrm>
                        <a:off x="603386" y="3657370"/>
                        <a:ext cx="2194099" cy="310446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B6B5D959-8774-785E-D81D-6F3A1C6ACE61}"/>
              </a:ext>
            </a:extLst>
          </p:cNvPr>
          <p:cNvGraphicFramePr>
            <a:graphicFrameLocks noChangeAspect="1"/>
          </p:cNvGraphicFramePr>
          <p:nvPr>
            <p:extLst>
              <p:ext uri="{D42A27DB-BD31-4B8C-83A1-F6EECF244321}">
                <p14:modId xmlns:p14="http://schemas.microsoft.com/office/powerpoint/2010/main" val="2534663000"/>
              </p:ext>
            </p:extLst>
          </p:nvPr>
        </p:nvGraphicFramePr>
        <p:xfrm>
          <a:off x="3257414" y="3657369"/>
          <a:ext cx="2194099" cy="3104465"/>
        </p:xfrm>
        <a:graphic>
          <a:graphicData uri="http://schemas.openxmlformats.org/presentationml/2006/ole">
            <mc:AlternateContent xmlns:mc="http://schemas.openxmlformats.org/markup-compatibility/2006">
              <mc:Choice xmlns:v="urn:schemas-microsoft-com:vml" Requires="v">
                <p:oleObj name="Acrobat Document" r:id="rId7" imgW="4533889" imgH="6415614" progId="Acrobat.Document.DC">
                  <p:embed/>
                </p:oleObj>
              </mc:Choice>
              <mc:Fallback>
                <p:oleObj name="Acrobat Document" r:id="rId7" imgW="4533889" imgH="6415614" progId="Acrobat.Document.DC">
                  <p:embed/>
                  <p:pic>
                    <p:nvPicPr>
                      <p:cNvPr id="5" name="Object 4">
                        <a:extLst>
                          <a:ext uri="{FF2B5EF4-FFF2-40B4-BE49-F238E27FC236}">
                            <a16:creationId xmlns:a16="http://schemas.microsoft.com/office/drawing/2014/main" id="{B6B5D959-8774-785E-D81D-6F3A1C6ACE61}"/>
                          </a:ext>
                        </a:extLst>
                      </p:cNvPr>
                      <p:cNvPicPr/>
                      <p:nvPr/>
                    </p:nvPicPr>
                    <p:blipFill>
                      <a:blip r:embed="rId8"/>
                      <a:stretch>
                        <a:fillRect/>
                      </a:stretch>
                    </p:blipFill>
                    <p:spPr>
                      <a:xfrm>
                        <a:off x="3257414" y="3657369"/>
                        <a:ext cx="2194099" cy="3104465"/>
                      </a:xfrm>
                      <a:prstGeom prst="rect">
                        <a:avLst/>
                      </a:prstGeom>
                    </p:spPr>
                  </p:pic>
                </p:oleObj>
              </mc:Fallback>
            </mc:AlternateContent>
          </a:graphicData>
        </a:graphic>
      </p:graphicFrame>
    </p:spTree>
    <p:extLst>
      <p:ext uri="{BB962C8B-B14F-4D97-AF65-F5344CB8AC3E}">
        <p14:creationId xmlns:p14="http://schemas.microsoft.com/office/powerpoint/2010/main" val="150819686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CN presentation TEMPLATE" id="{201FBF0C-2B7A-4271-9344-8038EE1E0236}" vid="{5AFFAD55-C4B7-42E3-BDF8-BC89FF1C66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44BF15106B6B4A91ACD747376409BC" ma:contentTypeVersion="29" ma:contentTypeDescription="Create a new document." ma:contentTypeScope="" ma:versionID="eac253d5f5dee209f2e6fcb39f6ccc97">
  <xsd:schema xmlns:xsd="http://www.w3.org/2001/XMLSchema" xmlns:xs="http://www.w3.org/2001/XMLSchema" xmlns:p="http://schemas.microsoft.com/office/2006/metadata/properties" xmlns:ns1="http://schemas.microsoft.com/sharepoint/v3" xmlns:ns2="965d26a1-aba2-4a03-8d96-e64b4dc5417b" xmlns:ns3="f23592c7-4d44-4bd8-b0b1-03fd0b143589" targetNamespace="http://schemas.microsoft.com/office/2006/metadata/properties" ma:root="true" ma:fieldsID="b6c4f78d909b8bd8e491af370ece8e19" ns1:_="" ns2:_="" ns3:_="">
    <xsd:import namespace="http://schemas.microsoft.com/sharepoint/v3"/>
    <xsd:import namespace="965d26a1-aba2-4a03-8d96-e64b4dc5417b"/>
    <xsd:import namespace="f23592c7-4d44-4bd8-b0b1-03fd0b143589"/>
    <xsd:element name="properties">
      <xsd:complexType>
        <xsd:sequence>
          <xsd:element name="documentManagement">
            <xsd:complexType>
              <xsd:all>
                <xsd:element ref="ns2:Reviewdate"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Keepofdelete" minOccurs="0"/>
                <xsd:element ref="ns2:Auditduedate" minOccurs="0"/>
                <xsd:element ref="ns2:MediaServiceObjectDetectorVersions" minOccurs="0"/>
                <xsd:element ref="ns2:Singleormulitipleapprover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BillingMetadata" minOccurs="0"/>
                <xsd:element ref="ns1:_ip_UnifiedCompliancePolicyProperties" minOccurs="0"/>
                <xsd:element ref="ns1:_ip_UnifiedCompliancePolicyUIAction" minOccurs="0"/>
                <xsd:element ref="ns2:MediaServiceLocation" minOccurs="0"/>
                <xsd:element ref="ns3:_dlc_DocId" minOccurs="0"/>
                <xsd:element ref="ns3:_dlc_DocIdUrl" minOccurs="0"/>
                <xsd:element ref="ns3:_dlc_DocIdPersistId" minOccurs="0"/>
                <xsd:element ref="ns2:Capability" minOccurs="0"/>
                <xsd:element ref="ns2:Completed" minOccurs="0"/>
                <xsd:element ref="ns2:Own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9" nillable="true" ma:displayName="Unified Compliance Policy Properties" ma:hidden="true" ma:internalName="_ip_UnifiedCompliancePolicyProperties">
      <xsd:simpleType>
        <xsd:restriction base="dms:Note"/>
      </xsd:simpleType>
    </xsd:element>
    <xsd:element name="_ip_UnifiedCompliancePolicyUIAction" ma:index="3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5d26a1-aba2-4a03-8d96-e64b4dc5417b" elementFormDefault="qualified">
    <xsd:import namespace="http://schemas.microsoft.com/office/2006/documentManagement/types"/>
    <xsd:import namespace="http://schemas.microsoft.com/office/infopath/2007/PartnerControls"/>
    <xsd:element name="Reviewdate" ma:index="1" nillable="true" ma:displayName="Review date" ma:format="DateOnly" ma:internalName="Reviewdate" ma:readOnly="false">
      <xsd:simpleType>
        <xsd:restriction base="dms:DateTime"/>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Keepofdelete" ma:index="14" nillable="true" ma:displayName="Keep of delete" ma:format="Dropdown" ma:hidden="true" ma:internalName="Keepofdelete" ma:readOnly="false">
      <xsd:simpleType>
        <xsd:restriction base="dms:Text">
          <xsd:maxLength value="255"/>
        </xsd:restriction>
      </xsd:simpleType>
    </xsd:element>
    <xsd:element name="Auditduedate" ma:index="16" nillable="true" ma:displayName="Audit due date" ma:description="Date by which the internal Audit of the document must take place" ma:format="DateOnly" ma:internalName="Auditduedate">
      <xsd:simpleType>
        <xsd:restriction base="dms:DateTim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Singleormulitipleapprovers" ma:index="18" nillable="true" ma:displayName="Single or mulitiple approvers" ma:description="Does the document require a single approval or multiple approvers" ma:format="Dropdown" ma:internalName="Singleormulitipleapprovers">
      <xsd:simpleType>
        <xsd:union memberTypes="dms:Text">
          <xsd:simpleType>
            <xsd:restriction base="dms:Choice">
              <xsd:enumeration value="1 approver"/>
              <xsd:enumeration value="2 approvers"/>
            </xsd:restriction>
          </xsd:simpleType>
        </xsd:un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1e179ce-f3ea-469e-b2c3-26dfb1aead89" ma:termSetId="09814cd3-568e-fe90-9814-8d621ff8fb84" ma:anchorId="fba54fb3-c3e1-fe81-a776-ca4b69148c4d" ma:open="true" ma:isKeyword="false">
      <xsd:complexType>
        <xsd:sequence>
          <xsd:element ref="pc:Terms" minOccurs="0" maxOccurs="1"/>
        </xsd:sequence>
      </xsd:complex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MediaServiceBillingMetadata" ma:index="28" nillable="true" ma:displayName="MediaServiceBillingMetadata" ma:hidden="true" ma:internalName="MediaServiceBillingMetadata" ma:readOnly="true">
      <xsd:simpleType>
        <xsd:restriction base="dms:Note"/>
      </xsd:simpleType>
    </xsd:element>
    <xsd:element name="MediaServiceLocation" ma:index="31" nillable="true" ma:displayName="Location" ma:indexed="true" ma:internalName="MediaServiceLocation" ma:readOnly="true">
      <xsd:simpleType>
        <xsd:restriction base="dms:Text"/>
      </xsd:simpleType>
    </xsd:element>
    <xsd:element name="Capability" ma:index="35" nillable="true" ma:displayName="Capability" ma:format="Dropdown" ma:internalName="Capability">
      <xsd:simpleType>
        <xsd:restriction base="dms:Choice">
          <xsd:enumeration value="Digital"/>
          <xsd:enumeration value="Marketplace"/>
          <xsd:enumeration value="Quality"/>
          <xsd:enumeration value="Science"/>
        </xsd:restriction>
      </xsd:simpleType>
    </xsd:element>
    <xsd:element name="Completed" ma:index="36" nillable="true" ma:displayName="Completed Timeframe " ma:format="Dropdown" ma:internalName="Completed">
      <xsd:simpleType>
        <xsd:restriction base="dms:Choice">
          <xsd:enumeration value="24-25"/>
          <xsd:enumeration value="25-26"/>
          <xsd:enumeration value="26-27"/>
        </xsd:restriction>
      </xsd:simpleType>
    </xsd:element>
    <xsd:element name="Owner" ma:index="37" nillable="true" ma:displayName="Owner" ma:format="Dropdown" ma:list="UserInfo" ma:SharePointGroup="0"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23592c7-4d44-4bd8-b0b1-03fd0b143589" elementFormDefault="qualified">
    <xsd:import namespace="http://schemas.microsoft.com/office/2006/documentManagement/types"/>
    <xsd:import namespace="http://schemas.microsoft.com/office/infopath/2007/PartnerControls"/>
    <xsd:element name="SharedWithUsers" ma:index="12"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hidden="true" ma:internalName="SharedWithDetails" ma:readOnly="true">
      <xsd:simpleType>
        <xsd:restriction base="dms:Note"/>
      </xsd:simpleType>
    </xsd:element>
    <xsd:element name="TaxCatchAll" ma:index="22" nillable="true" ma:displayName="Taxonomy Catch All Column" ma:hidden="true" ma:list="{dd341852-a4de-4032-8014-4d00bd978db1}" ma:internalName="TaxCatchAll" ma:showField="CatchAllData" ma:web="f23592c7-4d44-4bd8-b0b1-03fd0b143589">
      <xsd:complexType>
        <xsd:complexContent>
          <xsd:extension base="dms:MultiChoiceLookup">
            <xsd:sequence>
              <xsd:element name="Value" type="dms:Lookup" maxOccurs="unbounded" minOccurs="0" nillable="true"/>
            </xsd:sequence>
          </xsd:extension>
        </xsd:complexContent>
      </xsd:complexType>
    </xsd:element>
    <xsd:element name="_dlc_DocId" ma:index="32" nillable="true" ma:displayName="Document ID Value" ma:description="The value of the document ID assigned to this item." ma:indexed="true" ma:internalName="_dlc_DocId" ma:readOnly="true">
      <xsd:simpleType>
        <xsd:restriction base="dms:Text"/>
      </xsd:simpleType>
    </xsd:element>
    <xsd:element name="_dlc_DocIdUrl" ma:index="3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4"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eviewdate xmlns="965d26a1-aba2-4a03-8d96-e64b4dc5417b" xsi:nil="true"/>
    <Keepofdelete xmlns="965d26a1-aba2-4a03-8d96-e64b4dc5417b" xsi:nil="true"/>
    <lcf76f155ced4ddcb4097134ff3c332f xmlns="965d26a1-aba2-4a03-8d96-e64b4dc5417b">
      <Terms xmlns="http://schemas.microsoft.com/office/infopath/2007/PartnerControls"/>
    </lcf76f155ced4ddcb4097134ff3c332f>
    <Auditduedate xmlns="965d26a1-aba2-4a03-8d96-e64b4dc5417b" xsi:nil="true"/>
    <Singleormulitipleapprovers xmlns="965d26a1-aba2-4a03-8d96-e64b4dc5417b" xsi:nil="true"/>
    <TaxCatchAll xmlns="f23592c7-4d44-4bd8-b0b1-03fd0b143589" xsi:nil="true"/>
    <_ip_UnifiedCompliancePolicyUIAction xmlns="http://schemas.microsoft.com/sharepoint/v3" xsi:nil="true"/>
    <_ip_UnifiedCompliancePolicyProperties xmlns="http://schemas.microsoft.com/sharepoint/v3" xsi:nil="true"/>
    <_dlc_DocId xmlns="f23592c7-4d44-4bd8-b0b1-03fd0b143589">AZQ6NXUM67FP-17784429-23235</_dlc_DocId>
    <_dlc_DocIdUrl xmlns="f23592c7-4d44-4bd8-b0b1-03fd0b143589">
      <Url>https://swishpnn.sharepoint.com/sites/FCNHost/_layouts/15/DocIdRedir.aspx?ID=AZQ6NXUM67FP-17784429-23235</Url>
      <Description>AZQ6NXUM67FP-17784429-23235</Description>
    </_dlc_DocIdUrl>
    <Capability xmlns="965d26a1-aba2-4a03-8d96-e64b4dc5417b" xsi:nil="true"/>
    <Completed xmlns="965d26a1-aba2-4a03-8d96-e64b4dc5417b" xsi:nil="true"/>
    <Owner xmlns="965d26a1-aba2-4a03-8d96-e64b4dc5417b">
      <UserInfo>
        <DisplayName/>
        <AccountId xsi:nil="true"/>
        <AccountType/>
      </UserInfo>
    </Own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9A81ED4-3DA7-4696-9EE1-5FBC5265E951}">
  <ds:schemaRefs>
    <ds:schemaRef ds:uri="965d26a1-aba2-4a03-8d96-e64b4dc5417b"/>
    <ds:schemaRef ds:uri="f23592c7-4d44-4bd8-b0b1-03fd0b1435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CE72C7B-8AF2-4DDD-AACF-D0832F2C4134}">
  <ds:schemaRefs>
    <ds:schemaRef ds:uri="http://purl.org/dc/elements/1.1/"/>
    <ds:schemaRef ds:uri="http://schemas.microsoft.com/office/2006/metadata/properties"/>
    <ds:schemaRef ds:uri="http://purl.org/dc/terms/"/>
    <ds:schemaRef ds:uri="http://schemas.microsoft.com/sharepoint/v3"/>
    <ds:schemaRef ds:uri="http://schemas.microsoft.com/office/infopath/2007/PartnerControls"/>
    <ds:schemaRef ds:uri="http://schemas.microsoft.com/office/2006/documentManagement/types"/>
    <ds:schemaRef ds:uri="http://schemas.openxmlformats.org/package/2006/metadata/core-properties"/>
    <ds:schemaRef ds:uri="f23592c7-4d44-4bd8-b0b1-03fd0b143589"/>
    <ds:schemaRef ds:uri="965d26a1-aba2-4a03-8d96-e64b4dc5417b"/>
    <ds:schemaRef ds:uri="http://www.w3.org/XML/1998/namespace"/>
    <ds:schemaRef ds:uri="http://purl.org/dc/dcmitype/"/>
  </ds:schemaRefs>
</ds:datastoreItem>
</file>

<file path=customXml/itemProps3.xml><?xml version="1.0" encoding="utf-8"?>
<ds:datastoreItem xmlns:ds="http://schemas.openxmlformats.org/officeDocument/2006/customXml" ds:itemID="{0E809BE5-87C2-4196-AB03-DA1B603368F4}">
  <ds:schemaRefs>
    <ds:schemaRef ds:uri="http://schemas.microsoft.com/sharepoint/v3/contenttype/forms"/>
  </ds:schemaRefs>
</ds:datastoreItem>
</file>

<file path=customXml/itemProps4.xml><?xml version="1.0" encoding="utf-8"?>
<ds:datastoreItem xmlns:ds="http://schemas.openxmlformats.org/officeDocument/2006/customXml" ds:itemID="{F0485843-6467-4ADD-8017-38559075405A}">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0</TotalTime>
  <Words>1708</Words>
  <Application>Microsoft Office PowerPoint</Application>
  <PresentationFormat>Widescreen</PresentationFormat>
  <Paragraphs>78</Paragraphs>
  <Slides>15</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4" baseType="lpstr">
      <vt:lpstr>Aptos</vt:lpstr>
      <vt:lpstr>Arial</vt:lpstr>
      <vt:lpstr>Barlow SemiBold</vt:lpstr>
      <vt:lpstr>Calibri</vt:lpstr>
      <vt:lpstr>Calibri Light</vt:lpstr>
      <vt:lpstr>Cormorant Garamond Medium</vt:lpstr>
      <vt:lpstr>Open Sans</vt:lpstr>
      <vt:lpstr>1_Office Theme</vt:lpstr>
      <vt:lpstr>Acrobat Document</vt:lpstr>
      <vt:lpstr>Friction Ridge Detail Transition</vt:lpstr>
      <vt:lpstr>What will we cover today  Introductions What is the minimum requirement for transition to Version 2 UKAS Requirements  Validation Review The Regulators view on Searching End to End Verification General comments FCN GTD </vt:lpstr>
      <vt:lpstr>What is the minimum requirement for transition to Version 2  By 2nd October 2026 you must have transitioned whatever you currently have within the scope of your accreditation uplifted to include all sources of FRD  Plus a local documented, timed, scheduled plan to be compliant for Searching (IDENT1) (See next slide)  The relevant FSA is MTP-101 – Friction Ridge Detail Comparison, can be found in section 57 of the code and should be read in conjunction with the FSA specific requirements set out in section 96</vt:lpstr>
      <vt:lpstr> Contents of the plan:  i. The steps you will take to meet requirements of 57.3.1.a of the Code.  ii. A schedule for when these steps will be taken and the requirements met.   The schedule may align with force priorities, but the Regulator may require shorter timelines upon review.   Transition technical Bulletin  Transition technical Bulletin FAQ's  </vt:lpstr>
      <vt:lpstr>  For UKAS Assessment Before 2nd of October  Complete transition template by 16th July 2026 to ensure UKAS assessment by the deadline of 2nd October 2026  Only include evidence of the additional requirements of version 2. No requirement to include evidence of existing compliance.  Please read transition template instructions before completing   Must include sufficient detail for UKAS to undertake desktop assessment and understand how you are achieving the requirements of version 2.  </vt:lpstr>
      <vt:lpstr>Review of existing validation  A requirement of the Code to review existing validation  Bureaux must undertake validation reviews to establish the range of sources that are represented in their current data sets. Bureaux must then uplift their existing validation to ensure that it includes a proportionate representation of all sources of FRD (Finger, Phalange, Palm and Plantar).  There is no need to repeat the entirety of existing validation. Just fill in the gaps.  GTD exercises to include all complexities of comparison (good form/poor FRD; poor form/good FRD etc.)  To assist with this the FCN have produced supplementary ground truth data to support the review and the transition exercise.  Are your SOP’s fit for purpose. E.g Where SOPs do not refer to the sample handling of all submission types, these are to be updated prior to validation. These are what you are validating! </vt:lpstr>
      <vt:lpstr>PowerPoint Presentation</vt:lpstr>
      <vt:lpstr> The Regulators view on Searching  The Regulator has stated that as all bureaux carry out some form of searching using IDENT 1, and as the new search algorithm is live, they will no longer accept the historical reason for ongoing non-compliance for the search sub-activity of MTP101  (Code 57.3.1.a).   The Regulator does not expect forces to be accredited for IDENT 1 by the 2nd of October.  However bureaux are required to have a timebound plan as demonstration of their intent to meet the requirement of compliance. This plan should be ready at the time of transition in for review.  </vt:lpstr>
      <vt:lpstr>Searching - If searching not included in scope by October 2026 then demonstrable competence for searching required to reduce risk  FCN GTD can be used to create exercises demonstrating competence ( no requirement for force to include their own)  The below documentation was produced for the accredited bureaux during Matcher Parallel Run to support their verification activity. It is available on Knowledgehub If you subscribe to the Home - Home Office Biometrics (HOB) Strategic Matcher - Knowledge Hub page  Leidos have updated the IDENT1 User Manual available on the IDENT1 Portal to include Matcher functionality.</vt:lpstr>
      <vt:lpstr>End to End Validation – what exactly does that mean in practice   This needs to form part of your plan to achieve full compliance post transition if not already included  This is only relevant to work carried out in the FRD Bureau  At the most basic level it having a process for: Receipt – ACE – Reporting  SOP’s need to cover each of the elements of the process from initial receipt to reporting results.  The SOP’s are the Test Method and need to be Validated and this includes technical and supporting procedures i.e. handling between processes    Validation must be completed using known source (GTD) material  </vt:lpstr>
      <vt:lpstr>  </vt:lpstr>
      <vt:lpstr>  </vt:lpstr>
      <vt:lpstr>Process requirements of Version 2 that you need to consider and evidence:     </vt:lpstr>
      <vt:lpstr>General   Where possible all documentation uses correct terminology and language, and  you can demonstrate staff are aware the link between the terminology used and the regulatory framework e.g. Print to Print = Identity Check  When referring to outcomes, they must be as listed in Code, and with exact wording for definition   The FCN will be carrying out Landscape calls to all Force FRD units to ascertain their readiness for transition and see if any assistance can be provided to ease forces through the process.  </vt:lpstr>
      <vt:lpstr> Feedback for GTD  Did you access the FCN produced FRD GTD?  Did it provide the data that has or will enable you to ensure you comply with the requirements of V2 of the code in including all types and sources of FRD commonly encountered?  Do you feel there are any gaps in the data that urgently need covering? (The FCN does not intend providing and digital images (sometimes called Anatomical images))  Have you carried out any comparison and verification of the data against the donor sets?  The FCN want to collate the outcomes so that we can review any lessons learnt and understand any benefits the exercise brought so we are asking forces who used the data to supply the FCN with the outcomes of that comparison exercise?    </vt:lpstr>
    </vt:vector>
  </TitlesOfParts>
  <Company>Dorset Police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ROBERTS Paul 7614</dc:creator>
  <cp:lastModifiedBy>DAVIES Christopher 7628</cp:lastModifiedBy>
  <cp:revision>1</cp:revision>
  <dcterms:created xsi:type="dcterms:W3CDTF">2025-07-25T08:58:29Z</dcterms:created>
  <dcterms:modified xsi:type="dcterms:W3CDTF">2026-03-19T16:46:24Z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cbfa385-8296-4297-a9ac-837a1833737a_Enabled">
    <vt:lpwstr>true</vt:lpwstr>
  </property>
  <property fmtid="{D5CDD505-2E9C-101B-9397-08002B2CF9AE}" pid="3" name="MSIP_Label_ccbfa385-8296-4297-a9ac-837a1833737a_SetDate">
    <vt:lpwstr>2025-07-25T14:40:23Z</vt:lpwstr>
  </property>
  <property fmtid="{D5CDD505-2E9C-101B-9397-08002B2CF9AE}" pid="4" name="MSIP_Label_ccbfa385-8296-4297-a9ac-837a1833737a_Method">
    <vt:lpwstr>Standard</vt:lpwstr>
  </property>
  <property fmtid="{D5CDD505-2E9C-101B-9397-08002B2CF9AE}" pid="5" name="MSIP_Label_ccbfa385-8296-4297-a9ac-837a1833737a_Name">
    <vt:lpwstr>ccbfa385-8296-4297-a9ac-837a1833737a</vt:lpwstr>
  </property>
  <property fmtid="{D5CDD505-2E9C-101B-9397-08002B2CF9AE}" pid="6" name="MSIP_Label_ccbfa385-8296-4297-a9ac-837a1833737a_SiteId">
    <vt:lpwstr>4515d0c5-b418-4cfa-9741-222da68a18d7</vt:lpwstr>
  </property>
  <property fmtid="{D5CDD505-2E9C-101B-9397-08002B2CF9AE}" pid="7" name="MSIP_Label_ccbfa385-8296-4297-a9ac-837a1833737a_ActionId">
    <vt:lpwstr>1e42c695-4f4e-43c9-99af-52537962c108</vt:lpwstr>
  </property>
  <property fmtid="{D5CDD505-2E9C-101B-9397-08002B2CF9AE}" pid="8" name="MSIP_Label_ccbfa385-8296-4297-a9ac-837a1833737a_ContentBits">
    <vt:lpwstr>0</vt:lpwstr>
  </property>
  <property fmtid="{D5CDD505-2E9C-101B-9397-08002B2CF9AE}" pid="9" name="MSIP_Label_ccbfa385-8296-4297-a9ac-837a1833737a_Tag">
    <vt:lpwstr>10, 3, 0, 1</vt:lpwstr>
  </property>
  <property fmtid="{D5CDD505-2E9C-101B-9397-08002B2CF9AE}" pid="10" name="ContentTypeId">
    <vt:lpwstr>0x0101005644BF15106B6B4A91ACD747376409BC</vt:lpwstr>
  </property>
  <property fmtid="{D5CDD505-2E9C-101B-9397-08002B2CF9AE}" pid="11" name="_dlc_DocIdItemGuid">
    <vt:lpwstr>e60d0ee3-ba72-4692-a1a3-2998ab5b8751</vt:lpwstr>
  </property>
  <property fmtid="{D5CDD505-2E9C-101B-9397-08002B2CF9AE}" pid="12" name="MediaServiceImageTags">
    <vt:lpwstr/>
  </property>
</Properties>
</file>